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57"/>
  </p:notesMasterIdLst>
  <p:sldIdLst>
    <p:sldId id="256" r:id="rId4"/>
    <p:sldId id="283" r:id="rId5"/>
    <p:sldId id="284" r:id="rId6"/>
    <p:sldId id="273" r:id="rId7"/>
    <p:sldId id="274" r:id="rId8"/>
    <p:sldId id="275" r:id="rId9"/>
    <p:sldId id="276" r:id="rId10"/>
    <p:sldId id="277" r:id="rId11"/>
    <p:sldId id="279" r:id="rId12"/>
    <p:sldId id="278" r:id="rId13"/>
    <p:sldId id="309" r:id="rId14"/>
    <p:sldId id="310" r:id="rId15"/>
    <p:sldId id="311" r:id="rId16"/>
    <p:sldId id="316" r:id="rId17"/>
    <p:sldId id="312" r:id="rId18"/>
    <p:sldId id="313" r:id="rId19"/>
    <p:sldId id="314" r:id="rId20"/>
    <p:sldId id="315" r:id="rId21"/>
    <p:sldId id="257" r:id="rId22"/>
    <p:sldId id="259" r:id="rId23"/>
    <p:sldId id="260" r:id="rId24"/>
    <p:sldId id="291" r:id="rId25"/>
    <p:sldId id="292" r:id="rId26"/>
    <p:sldId id="258" r:id="rId27"/>
    <p:sldId id="293" r:id="rId28"/>
    <p:sldId id="294" r:id="rId29"/>
    <p:sldId id="295" r:id="rId30"/>
    <p:sldId id="263" r:id="rId31"/>
    <p:sldId id="264" r:id="rId32"/>
    <p:sldId id="265" r:id="rId33"/>
    <p:sldId id="266" r:id="rId34"/>
    <p:sldId id="306" r:id="rId35"/>
    <p:sldId id="327" r:id="rId36"/>
    <p:sldId id="322" r:id="rId37"/>
    <p:sldId id="323" r:id="rId38"/>
    <p:sldId id="324" r:id="rId39"/>
    <p:sldId id="325" r:id="rId40"/>
    <p:sldId id="261" r:id="rId41"/>
    <p:sldId id="326" r:id="rId42"/>
    <p:sldId id="308" r:id="rId43"/>
    <p:sldId id="285" r:id="rId44"/>
    <p:sldId id="286" r:id="rId45"/>
    <p:sldId id="287" r:id="rId46"/>
    <p:sldId id="288" r:id="rId47"/>
    <p:sldId id="289" r:id="rId48"/>
    <p:sldId id="290" r:id="rId49"/>
    <p:sldId id="267" r:id="rId50"/>
    <p:sldId id="268" r:id="rId51"/>
    <p:sldId id="269" r:id="rId52"/>
    <p:sldId id="270" r:id="rId53"/>
    <p:sldId id="271" r:id="rId54"/>
    <p:sldId id="328" r:id="rId55"/>
    <p:sldId id="272"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9" d="100"/>
          <a:sy n="59" d="100"/>
        </p:scale>
        <p:origin x="90"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1</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12</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13</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14</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15</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16</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17</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18</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i="1" kern="100" dirty="0">
                <a:latin typeface="Times New Roman" panose="02020603050405020304" pitchFamily="18" charset="0"/>
                <a:ea typeface="宋体" panose="02010600030101010101" pitchFamily="2" charset="-122"/>
                <a:cs typeface="Times New Roman" panose="02020603050405020304" pitchFamily="18" charset="0"/>
              </a:rPr>
              <a:t>由于平滑会人为造成</a:t>
            </a:r>
            <a:r>
              <a:rPr lang="en-US" altLang="zh-CN" sz="1200" b="1" i="1" kern="100" dirty="0" err="1">
                <a:latin typeface="Times New Roman" panose="02020603050405020304" pitchFamily="18" charset="0"/>
                <a:ea typeface="宋体" panose="02010600030101010101" pitchFamily="2" charset="-122"/>
                <a:cs typeface="Times New Roman" panose="02020603050405020304" pitchFamily="18" charset="0"/>
              </a:rPr>
              <a:t>ReHo</a:t>
            </a:r>
            <a:r>
              <a:rPr lang="zh-CN" altLang="en-US" sz="1200" b="1" i="1" kern="100" dirty="0">
                <a:latin typeface="Times New Roman" panose="02020603050405020304" pitchFamily="18" charset="0"/>
                <a:ea typeface="宋体" panose="02010600030101010101" pitchFamily="2" charset="-122"/>
                <a:cs typeface="Times New Roman" panose="02020603050405020304" pitchFamily="18" charset="0"/>
              </a:rPr>
              <a:t>的提取产生误差，因此本实验不在预处理中进行，而在特征提取完毕后进行</a:t>
            </a:r>
            <a:endParaRPr lang="en-US" altLang="zh-CN" sz="1200" b="1" i="1"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Working directory</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后选择刚刚数据所在文件夹</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将</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Time Points</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设置为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140</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，设置扫描的重复时间为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3.001s</a:t>
            </a:r>
          </a:p>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勾选</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EPI DICOM to NIFTI</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T1 DICOM to NIFTI</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把</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IMA</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转换成</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NII</a:t>
            </a:r>
          </a:p>
          <a:p>
            <a:r>
              <a:rPr lang="zh-CN" altLang="zh-CN" sz="1200" kern="1200" dirty="0">
                <a:solidFill>
                  <a:schemeClr val="tx1"/>
                </a:solidFill>
                <a:effectLst/>
                <a:latin typeface="+mn-lt"/>
                <a:ea typeface="+mn-ea"/>
                <a:cs typeface="+mn-cs"/>
              </a:rPr>
              <a:t>由于梯度磁场的稳定需要时间以及被试的适应也需要时间，所有会去除前几个时间点</a:t>
            </a:r>
            <a:r>
              <a:rPr lang="en-US" altLang="zh-CN" sz="1200" kern="1200" dirty="0">
                <a:solidFill>
                  <a:schemeClr val="tx1"/>
                </a:solidFill>
                <a:effectLst/>
                <a:latin typeface="+mn-lt"/>
                <a:ea typeface="+mn-ea"/>
                <a:cs typeface="+mn-cs"/>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选择</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Remove First 10 Time Points</a:t>
            </a: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勾选</a:t>
            </a:r>
            <a:r>
              <a:rPr lang="en-US" altLang="zh-CN" sz="1200" kern="1200" dirty="0">
                <a:solidFill>
                  <a:schemeClr val="tx1"/>
                </a:solidFill>
                <a:effectLst/>
                <a:latin typeface="+mn-lt"/>
                <a:ea typeface="+mn-ea"/>
                <a:cs typeface="+mn-cs"/>
              </a:rPr>
              <a:t>Realign</a:t>
            </a:r>
            <a:r>
              <a:rPr lang="zh-CN" altLang="zh-CN" sz="1200" kern="1200" dirty="0">
                <a:solidFill>
                  <a:schemeClr val="tx1"/>
                </a:solidFill>
                <a:effectLst/>
                <a:latin typeface="+mn-lt"/>
                <a:ea typeface="+mn-ea"/>
                <a:cs typeface="+mn-cs"/>
              </a:rPr>
              <a:t>进行头动校正。运行该选项会获得一些头动的</a:t>
            </a:r>
            <a:r>
              <a:rPr lang="en-US" altLang="zh-CN" sz="1200" kern="1200" dirty="0">
                <a:solidFill>
                  <a:schemeClr val="tx1"/>
                </a:solidFill>
                <a:effectLst/>
                <a:latin typeface="+mn-lt"/>
                <a:ea typeface="+mn-ea"/>
                <a:cs typeface="+mn-cs"/>
              </a:rPr>
              <a:t>Mean FD</a:t>
            </a:r>
            <a:r>
              <a:rPr lang="zh-CN" altLang="zh-CN" sz="1200" kern="1200" dirty="0">
                <a:solidFill>
                  <a:schemeClr val="tx1"/>
                </a:solidFill>
                <a:effectLst/>
                <a:latin typeface="+mn-lt"/>
                <a:ea typeface="+mn-ea"/>
                <a:cs typeface="+mn-cs"/>
              </a:rPr>
              <a:t>图像。</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Auto Mask</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可以生成图像观察扫描所涉及的脑区范围</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去除结构像和功能像的颅骨和头皮，使得配准更好的进行</a:t>
            </a:r>
            <a:endParaRPr lang="en-US" altLang="zh-CN"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勾选</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T1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Corge</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to Fun</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，把</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T1</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像配准到功能像空间</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设置</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Polynomial trend=1</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，去除线性漂移</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为了达到本实验的研究目标，主要需要完成的研究内容如下：</a:t>
            </a:r>
          </a:p>
          <a:p>
            <a:r>
              <a:rPr lang="zh-CN" altLang="en-US" dirty="0"/>
              <a:t>获取阿尔兹海默症患者核磁信号数据集，并作初步转换，使数据进行</a:t>
            </a:r>
            <a:r>
              <a:rPr lang="en-US" altLang="zh-CN" dirty="0"/>
              <a:t>NII</a:t>
            </a:r>
            <a:r>
              <a:rPr lang="zh-CN" altLang="en-US" dirty="0"/>
              <a:t>格式转换。</a:t>
            </a:r>
          </a:p>
          <a:p>
            <a:r>
              <a:rPr lang="zh-CN" altLang="en-US" dirty="0"/>
              <a:t>基于</a:t>
            </a:r>
            <a:r>
              <a:rPr lang="en-US" altLang="zh-CN" dirty="0"/>
              <a:t>MATLAB</a:t>
            </a:r>
            <a:r>
              <a:rPr lang="zh-CN" altLang="en-US" dirty="0"/>
              <a:t>平台，通过</a:t>
            </a:r>
            <a:r>
              <a:rPr lang="en-US" altLang="zh-CN" dirty="0"/>
              <a:t>SPM</a:t>
            </a:r>
            <a:r>
              <a:rPr lang="zh-CN" altLang="en-US" dirty="0"/>
              <a:t>工具包和</a:t>
            </a:r>
            <a:r>
              <a:rPr lang="en-US" altLang="zh-CN" dirty="0"/>
              <a:t>VBM</a:t>
            </a:r>
            <a:r>
              <a:rPr lang="zh-CN" altLang="en-US" dirty="0"/>
              <a:t>工具包分别对</a:t>
            </a:r>
            <a:r>
              <a:rPr lang="en-US" altLang="zh-CN" dirty="0"/>
              <a:t>fMRI</a:t>
            </a:r>
            <a:r>
              <a:rPr lang="zh-CN" altLang="en-US" dirty="0"/>
              <a:t>、</a:t>
            </a:r>
            <a:r>
              <a:rPr lang="en-US" altLang="zh-CN" dirty="0" err="1"/>
              <a:t>sMRI</a:t>
            </a:r>
            <a:r>
              <a:rPr lang="zh-CN" altLang="en-US" dirty="0"/>
              <a:t>进行预处理操作。</a:t>
            </a:r>
          </a:p>
          <a:p>
            <a:r>
              <a:rPr lang="zh-CN" altLang="en-US" dirty="0"/>
              <a:t>基于预处理数据，通过</a:t>
            </a:r>
            <a:r>
              <a:rPr lang="en-US" altLang="zh-CN" dirty="0"/>
              <a:t>SPM</a:t>
            </a:r>
            <a:r>
              <a:rPr lang="zh-CN" altLang="en-US" dirty="0"/>
              <a:t>和</a:t>
            </a:r>
            <a:r>
              <a:rPr lang="en-US" altLang="zh-CN" dirty="0"/>
              <a:t>VBM</a:t>
            </a:r>
            <a:r>
              <a:rPr lang="zh-CN" altLang="en-US" dirty="0"/>
              <a:t>分别对</a:t>
            </a:r>
            <a:r>
              <a:rPr lang="en-US" altLang="zh-CN" dirty="0"/>
              <a:t>fMRI</a:t>
            </a:r>
            <a:r>
              <a:rPr lang="zh-CN" altLang="en-US" dirty="0"/>
              <a:t>、</a:t>
            </a:r>
            <a:r>
              <a:rPr lang="en-US" altLang="zh-CN" dirty="0" err="1"/>
              <a:t>sMRI</a:t>
            </a:r>
            <a:r>
              <a:rPr lang="zh-CN" altLang="en-US" dirty="0"/>
              <a:t>进行特征提取。或</a:t>
            </a:r>
            <a:r>
              <a:rPr lang="en-US" altLang="zh-CN" dirty="0"/>
              <a:t>DPARSF</a:t>
            </a:r>
            <a:r>
              <a:rPr lang="zh-CN" altLang="en-US" dirty="0"/>
              <a:t>工具包直接对</a:t>
            </a:r>
            <a:r>
              <a:rPr lang="en-US" altLang="zh-CN" dirty="0"/>
              <a:t>fMRI</a:t>
            </a:r>
            <a:r>
              <a:rPr lang="zh-CN" altLang="en-US" dirty="0"/>
              <a:t>进行预处理和特征提取一体操作，也可以使用</a:t>
            </a:r>
            <a:r>
              <a:rPr lang="en-US" altLang="zh-CN" dirty="0"/>
              <a:t>DPARSF</a:t>
            </a:r>
            <a:r>
              <a:rPr lang="zh-CN" altLang="en-US" dirty="0"/>
              <a:t>的</a:t>
            </a:r>
            <a:r>
              <a:rPr lang="en-US" altLang="zh-CN" dirty="0"/>
              <a:t>VBM</a:t>
            </a:r>
            <a:r>
              <a:rPr lang="zh-CN" altLang="en-US" dirty="0"/>
              <a:t>模块对</a:t>
            </a:r>
            <a:r>
              <a:rPr lang="en-US" altLang="zh-CN" dirty="0" err="1"/>
              <a:t>sMRI</a:t>
            </a:r>
            <a:r>
              <a:rPr lang="zh-CN" altLang="en-US" dirty="0"/>
              <a:t>进行相应操作。</a:t>
            </a:r>
          </a:p>
          <a:p>
            <a:r>
              <a:rPr lang="zh-CN" altLang="en-US" dirty="0"/>
              <a:t>特征提取的</a:t>
            </a:r>
            <a:r>
              <a:rPr lang="en-US" altLang="zh-CN" dirty="0"/>
              <a:t>ROI</a:t>
            </a:r>
            <a:r>
              <a:rPr lang="zh-CN" altLang="en-US" dirty="0"/>
              <a:t>结果通过自行编写的</a:t>
            </a:r>
            <a:r>
              <a:rPr lang="en-US" altLang="zh-CN" dirty="0"/>
              <a:t>python</a:t>
            </a:r>
            <a:r>
              <a:rPr lang="zh-CN" altLang="en-US" dirty="0"/>
              <a:t>代码进行可视化展示。</a:t>
            </a:r>
          </a:p>
          <a:p>
            <a:r>
              <a:rPr lang="zh-CN" altLang="en-US" dirty="0"/>
              <a:t>利用</a:t>
            </a:r>
            <a:r>
              <a:rPr lang="en-US" altLang="zh-CN" dirty="0"/>
              <a:t>DPABI</a:t>
            </a:r>
            <a:r>
              <a:rPr lang="zh-CN" altLang="en-US" dirty="0"/>
              <a:t>工具对特征提取的结果进行质量控制、统计分析以及分析后的结果展示。</a:t>
            </a:r>
          </a:p>
          <a:p>
            <a:r>
              <a:rPr lang="zh-CN" altLang="en-US" dirty="0"/>
              <a:t>基于特征提取结果，利用</a:t>
            </a:r>
            <a:r>
              <a:rPr lang="en-US" altLang="zh-CN" dirty="0" err="1"/>
              <a:t>libsvm</a:t>
            </a:r>
            <a:r>
              <a:rPr lang="zh-CN" altLang="en-US" dirty="0"/>
              <a:t>对特征进行分类处理。</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选择</a:t>
            </a:r>
            <a:r>
              <a:rPr lang="en-US" altLang="zh-CN" sz="1200" kern="1200" dirty="0">
                <a:solidFill>
                  <a:schemeClr val="tx1"/>
                </a:solidFill>
                <a:effectLst/>
                <a:latin typeface="+mn-lt"/>
                <a:ea typeface="+mn-ea"/>
                <a:cs typeface="+mn-cs"/>
              </a:rPr>
              <a:t>Default mask</a:t>
            </a:r>
            <a:r>
              <a:rPr lang="zh-CN" altLang="zh-CN" sz="1200" kern="1200" dirty="0">
                <a:solidFill>
                  <a:schemeClr val="tx1"/>
                </a:solidFill>
                <a:effectLst/>
                <a:latin typeface="+mn-lt"/>
                <a:ea typeface="+mn-ea"/>
                <a:cs typeface="+mn-cs"/>
              </a:rPr>
              <a:t>选项，确定数据处理的空间为</a:t>
            </a:r>
            <a:r>
              <a:rPr lang="en-US" altLang="zh-CN" sz="1200" kern="1200" dirty="0">
                <a:solidFill>
                  <a:schemeClr val="tx1"/>
                </a:solidFill>
                <a:effectLst/>
                <a:latin typeface="+mn-lt"/>
                <a:ea typeface="+mn-ea"/>
                <a:cs typeface="+mn-cs"/>
              </a:rPr>
              <a:t>spm5</a:t>
            </a:r>
            <a:r>
              <a:rPr lang="zh-CN" altLang="zh-CN" sz="1200" kern="1200" dirty="0">
                <a:solidFill>
                  <a:schemeClr val="tx1"/>
                </a:solidFill>
                <a:effectLst/>
                <a:latin typeface="+mn-lt"/>
                <a:ea typeface="+mn-ea"/>
                <a:cs typeface="+mn-cs"/>
              </a:rPr>
              <a:t>的模板空间</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用全频段能量作分母去标准化低频段</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0.01-0.1HZ</a:t>
            </a: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的能量，提取相应的特征。</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REHO</a:t>
            </a:r>
            <a:r>
              <a:rPr lang="zh-CN" altLang="en-US" sz="1200" kern="1200" dirty="0">
                <a:solidFill>
                  <a:schemeClr val="tx1"/>
                </a:solidFill>
                <a:effectLst/>
                <a:latin typeface="+mn-lt"/>
                <a:ea typeface="+mn-ea"/>
                <a:cs typeface="+mn-cs"/>
              </a:rPr>
              <a:t>局部一致性、</a:t>
            </a:r>
            <a:r>
              <a:rPr lang="en-US" altLang="zh-CN" sz="1200" kern="1200" dirty="0">
                <a:solidFill>
                  <a:schemeClr val="tx1"/>
                </a:solidFill>
                <a:effectLst/>
                <a:latin typeface="+mn-lt"/>
                <a:ea typeface="+mn-ea"/>
                <a:cs typeface="+mn-cs"/>
              </a:rPr>
              <a:t>Degree Centrality</a:t>
            </a:r>
            <a:r>
              <a:rPr lang="zh-CN" altLang="en-US" sz="1200" kern="1200" dirty="0">
                <a:solidFill>
                  <a:schemeClr val="tx1"/>
                </a:solidFill>
                <a:effectLst/>
                <a:latin typeface="+mn-lt"/>
                <a:ea typeface="+mn-ea"/>
                <a:cs typeface="+mn-cs"/>
              </a:rPr>
              <a:t>一个体素与全脑其他体素的连接性、</a:t>
            </a:r>
            <a:r>
              <a:rPr lang="en-US" altLang="zh-CN" sz="1200" kern="1200" dirty="0">
                <a:solidFill>
                  <a:schemeClr val="tx1"/>
                </a:solidFill>
                <a:effectLst/>
                <a:latin typeface="+mn-lt"/>
                <a:ea typeface="+mn-ea"/>
                <a:cs typeface="+mn-cs"/>
              </a:rPr>
              <a:t>FC</a:t>
            </a:r>
            <a:r>
              <a:rPr lang="zh-CN" altLang="en-US" sz="1200" kern="1200" dirty="0">
                <a:solidFill>
                  <a:schemeClr val="tx1"/>
                </a:solidFill>
                <a:effectLst/>
                <a:latin typeface="+mn-lt"/>
                <a:ea typeface="+mn-ea"/>
                <a:cs typeface="+mn-cs"/>
              </a:rPr>
              <a:t>脑功能连接图</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勾选</a:t>
            </a:r>
            <a:r>
              <a:rPr lang="en-US" altLang="zh-CN" sz="1200" kern="1200" dirty="0">
                <a:solidFill>
                  <a:schemeClr val="tx1"/>
                </a:solidFill>
                <a:effectLst/>
                <a:latin typeface="+mn-lt"/>
                <a:ea typeface="+mn-ea"/>
                <a:cs typeface="+mn-cs"/>
              </a:rPr>
              <a:t>Extract ROI Time courses</a:t>
            </a:r>
            <a:r>
              <a:rPr lang="zh-CN" altLang="zh-CN" sz="1200" kern="1200" dirty="0">
                <a:solidFill>
                  <a:schemeClr val="tx1"/>
                </a:solidFill>
                <a:effectLst/>
                <a:latin typeface="+mn-lt"/>
                <a:ea typeface="+mn-ea"/>
                <a:cs typeface="+mn-cs"/>
              </a:rPr>
              <a:t>，提取</a:t>
            </a:r>
            <a:r>
              <a:rPr lang="en-US" altLang="zh-CN" sz="1200" kern="1200" dirty="0">
                <a:solidFill>
                  <a:schemeClr val="tx1"/>
                </a:solidFill>
                <a:effectLst/>
                <a:latin typeface="+mn-lt"/>
                <a:ea typeface="+mn-ea"/>
                <a:cs typeface="+mn-cs"/>
              </a:rPr>
              <a:t>ROI</a:t>
            </a:r>
            <a:r>
              <a:rPr lang="zh-CN" altLang="zh-CN" sz="1200" kern="1200" dirty="0">
                <a:solidFill>
                  <a:schemeClr val="tx1"/>
                </a:solidFill>
                <a:effectLst/>
                <a:latin typeface="+mn-lt"/>
                <a:ea typeface="+mn-ea"/>
                <a:cs typeface="+mn-cs"/>
              </a:rPr>
              <a:t>时间序列。</a:t>
            </a:r>
            <a:r>
              <a:rPr lang="en-US" altLang="zh-CN" sz="1200" kern="1200" dirty="0">
                <a:solidFill>
                  <a:schemeClr val="tx1"/>
                </a:solidFill>
                <a:effectLst/>
                <a:latin typeface="+mn-lt"/>
                <a:ea typeface="+mn-ea"/>
                <a:cs typeface="+mn-cs"/>
              </a:rPr>
              <a:t>Define ROI</a:t>
            </a:r>
            <a:r>
              <a:rPr lang="zh-CN" altLang="zh-CN" sz="1200" kern="1200" dirty="0">
                <a:solidFill>
                  <a:schemeClr val="tx1"/>
                </a:solidFill>
                <a:effectLst/>
                <a:latin typeface="+mn-lt"/>
                <a:ea typeface="+mn-ea"/>
                <a:cs typeface="+mn-cs"/>
              </a:rPr>
              <a:t>需要定义种子节点。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对比可知，在修改参数后，得到结果的</a:t>
            </a:r>
            <a:r>
              <a:rPr lang="en-US" altLang="zh-CN" sz="1200" kern="1200" dirty="0">
                <a:solidFill>
                  <a:schemeClr val="tx1"/>
                </a:solidFill>
                <a:effectLst/>
                <a:latin typeface="+mn-lt"/>
                <a:ea typeface="+mn-ea"/>
                <a:cs typeface="+mn-cs"/>
              </a:rPr>
              <a:t>ROI</a:t>
            </a:r>
            <a:r>
              <a:rPr lang="zh-CN" altLang="zh-CN" sz="1200" kern="1200" dirty="0">
                <a:solidFill>
                  <a:schemeClr val="tx1"/>
                </a:solidFill>
                <a:effectLst/>
                <a:latin typeface="+mn-lt"/>
                <a:ea typeface="+mn-ea"/>
                <a:cs typeface="+mn-cs"/>
              </a:rPr>
              <a:t>数目明显减少；此外因为平滑的时序和平滑核参数的改变，使得</a:t>
            </a:r>
            <a:r>
              <a:rPr lang="en-US" altLang="zh-CN" sz="1200" kern="1200" dirty="0">
                <a:solidFill>
                  <a:schemeClr val="tx1"/>
                </a:solidFill>
                <a:effectLst/>
                <a:latin typeface="+mn-lt"/>
                <a:ea typeface="+mn-ea"/>
                <a:cs typeface="+mn-cs"/>
              </a:rPr>
              <a:t>ROI</a:t>
            </a:r>
            <a:r>
              <a:rPr lang="zh-CN" altLang="zh-CN" sz="1200" kern="1200" dirty="0">
                <a:solidFill>
                  <a:schemeClr val="tx1"/>
                </a:solidFill>
                <a:effectLst/>
                <a:latin typeface="+mn-lt"/>
                <a:ea typeface="+mn-ea"/>
                <a:cs typeface="+mn-cs"/>
              </a:rPr>
              <a:t>三个参数的分布不再均匀，出现了部分集中的现象。从</a:t>
            </a:r>
            <a:r>
              <a:rPr lang="en-US" altLang="zh-CN" sz="1200" kern="1200" dirty="0">
                <a:solidFill>
                  <a:schemeClr val="tx1"/>
                </a:solidFill>
                <a:effectLst/>
                <a:latin typeface="+mn-lt"/>
                <a:ea typeface="+mn-ea"/>
                <a:cs typeface="+mn-cs"/>
              </a:rPr>
              <a:t>ROI </a:t>
            </a:r>
            <a:r>
              <a:rPr lang="en-US" altLang="zh-CN" sz="1200" kern="1200" dirty="0" err="1">
                <a:solidFill>
                  <a:schemeClr val="tx1"/>
                </a:solidFill>
                <a:effectLst/>
                <a:latin typeface="+mn-lt"/>
                <a:ea typeface="+mn-ea"/>
                <a:cs typeface="+mn-cs"/>
              </a:rPr>
              <a:t>Correlation_Fisher_Z</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ROI Correlation</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ROI Signals</a:t>
            </a:r>
            <a:r>
              <a:rPr lang="zh-CN" altLang="zh-CN" sz="1200" kern="1200" dirty="0">
                <a:solidFill>
                  <a:schemeClr val="tx1"/>
                </a:solidFill>
                <a:effectLst/>
                <a:latin typeface="+mn-lt"/>
                <a:ea typeface="+mn-ea"/>
                <a:cs typeface="+mn-cs"/>
              </a:rPr>
              <a:t>的可视化结果上很难直接看出</a:t>
            </a:r>
            <a:r>
              <a:rPr lang="en-US" altLang="zh-CN" sz="1200" kern="1200" dirty="0">
                <a:solidFill>
                  <a:schemeClr val="tx1"/>
                </a:solidFill>
                <a:effectLst/>
                <a:latin typeface="+mn-lt"/>
                <a:ea typeface="+mn-ea"/>
                <a:cs typeface="+mn-cs"/>
              </a:rPr>
              <a:t>AD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CN</a:t>
            </a:r>
            <a:r>
              <a:rPr lang="zh-CN" altLang="zh-CN" sz="1200" kern="1200" dirty="0">
                <a:solidFill>
                  <a:schemeClr val="tx1"/>
                </a:solidFill>
                <a:effectLst/>
                <a:latin typeface="+mn-lt"/>
                <a:ea typeface="+mn-ea"/>
                <a:cs typeface="+mn-cs"/>
              </a:rPr>
              <a:t>两组之间的差异。</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选择</a:t>
            </a:r>
            <a:r>
              <a:rPr lang="en-US" altLang="zh-CN" sz="1200" kern="1200" dirty="0">
                <a:solidFill>
                  <a:schemeClr val="tx1"/>
                </a:solidFill>
                <a:effectLst/>
                <a:latin typeface="+mn-lt"/>
                <a:ea typeface="+mn-ea"/>
                <a:cs typeface="+mn-cs"/>
              </a:rPr>
              <a:t>Default mask</a:t>
            </a:r>
            <a:r>
              <a:rPr lang="zh-CN" altLang="zh-CN" sz="1200" kern="1200" dirty="0">
                <a:solidFill>
                  <a:schemeClr val="tx1"/>
                </a:solidFill>
                <a:effectLst/>
                <a:latin typeface="+mn-lt"/>
                <a:ea typeface="+mn-ea"/>
                <a:cs typeface="+mn-cs"/>
              </a:rPr>
              <a:t>选项，确定数据处理的空间为</a:t>
            </a:r>
            <a:r>
              <a:rPr lang="en-US" altLang="zh-CN" sz="1200" kern="1200" dirty="0">
                <a:solidFill>
                  <a:schemeClr val="tx1"/>
                </a:solidFill>
                <a:effectLst/>
                <a:latin typeface="+mn-lt"/>
                <a:ea typeface="+mn-ea"/>
                <a:cs typeface="+mn-cs"/>
              </a:rPr>
              <a:t>spm5</a:t>
            </a:r>
            <a:r>
              <a:rPr lang="zh-CN" altLang="zh-CN" sz="1200" kern="1200" dirty="0">
                <a:solidFill>
                  <a:schemeClr val="tx1"/>
                </a:solidFill>
                <a:effectLst/>
                <a:latin typeface="+mn-lt"/>
                <a:ea typeface="+mn-ea"/>
                <a:cs typeface="+mn-cs"/>
              </a:rPr>
              <a:t>的模板空间</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因为希望尽可能能够区分开</a:t>
            </a:r>
            <a:r>
              <a:rPr lang="en-US" altLang="zh-CN" dirty="0"/>
              <a:t>CN</a:t>
            </a:r>
            <a:r>
              <a:rPr lang="zh-CN" altLang="zh-CN" dirty="0"/>
              <a:t>组和</a:t>
            </a:r>
            <a:r>
              <a:rPr lang="en-US" altLang="zh-CN" dirty="0"/>
              <a:t>Dementia</a:t>
            </a:r>
            <a:r>
              <a:rPr lang="zh-CN" altLang="zh-CN" dirty="0"/>
              <a:t>组，所以选用的特征的差异应该尽可能大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选用</a:t>
            </a:r>
            <a:r>
              <a:rPr lang="en-US" altLang="zh-CN" dirty="0"/>
              <a:t>α</a:t>
            </a:r>
            <a:r>
              <a:rPr lang="zh-CN" altLang="zh-CN" dirty="0"/>
              <a:t>值为</a:t>
            </a:r>
            <a:r>
              <a:rPr lang="en-US" altLang="zh-CN" dirty="0"/>
              <a:t>0.001</a:t>
            </a:r>
            <a:r>
              <a:rPr lang="zh-CN" altLang="zh-CN" dirty="0"/>
              <a:t>时，得到的</a:t>
            </a:r>
            <a:r>
              <a:rPr lang="en-US" altLang="zh-CN" dirty="0"/>
              <a:t>4</a:t>
            </a:r>
            <a:r>
              <a:rPr lang="zh-CN" altLang="zh-CN" dirty="0"/>
              <a:t>对连接做分类器的输入向量。</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所生成的功能性脑网络实际存在的边数占节点所能生成最大边数的值，称为稀疏度参数</a:t>
            </a:r>
            <a:r>
              <a:rPr lang="en-US" altLang="zh-CN" sz="1200" kern="1200" dirty="0">
                <a:solidFill>
                  <a:schemeClr val="tx1"/>
                </a:solidFill>
                <a:effectLst/>
                <a:latin typeface="+mn-lt"/>
                <a:ea typeface="+mn-ea"/>
                <a:cs typeface="+mn-cs"/>
              </a:rPr>
              <a:t>ρ</a:t>
            </a: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为较简单地得到功能性脑网络，设计了</a:t>
            </a:r>
            <a:r>
              <a:rPr lang="en-US" altLang="zh-CN" sz="1200" kern="1200" dirty="0">
                <a:solidFill>
                  <a:schemeClr val="tx1"/>
                </a:solidFill>
                <a:effectLst/>
                <a:latin typeface="+mn-lt"/>
                <a:ea typeface="+mn-ea"/>
                <a:cs typeface="+mn-cs"/>
              </a:rPr>
              <a:t>Correlation2Map</a:t>
            </a:r>
            <a:r>
              <a:rPr lang="zh-CN" altLang="zh-CN" sz="1200" kern="1200" dirty="0">
                <a:solidFill>
                  <a:schemeClr val="tx1"/>
                </a:solidFill>
                <a:effectLst/>
                <a:latin typeface="+mn-lt"/>
                <a:ea typeface="+mn-ea"/>
                <a:cs typeface="+mn-cs"/>
              </a:rPr>
              <a:t>函数。输入关联矩阵与稀疏度参数，输出功能性脑网络的邻接矩阵。</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利用</a:t>
            </a:r>
            <a:r>
              <a:rPr lang="en-US" altLang="zh-CN" sz="1200" kern="1200" dirty="0">
                <a:solidFill>
                  <a:schemeClr val="tx1"/>
                </a:solidFill>
                <a:effectLst/>
                <a:latin typeface="+mn-lt"/>
                <a:ea typeface="+mn-ea"/>
                <a:cs typeface="+mn-cs"/>
              </a:rPr>
              <a:t>SPY</a:t>
            </a:r>
            <a:r>
              <a:rPr lang="zh-CN" altLang="zh-CN" sz="1200" kern="1200" dirty="0">
                <a:solidFill>
                  <a:schemeClr val="tx1"/>
                </a:solidFill>
                <a:effectLst/>
                <a:latin typeface="+mn-lt"/>
                <a:ea typeface="+mn-ea"/>
                <a:cs typeface="+mn-cs"/>
              </a:rPr>
              <a:t>函数，可以可视化显示稀疏邻接矩阵。</a:t>
            </a: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功能脑网络图一定程度上反应了</a:t>
            </a:r>
            <a:r>
              <a:rPr lang="en-US" altLang="zh-CN" sz="1200" kern="1200" dirty="0">
                <a:solidFill>
                  <a:schemeClr val="tx1"/>
                </a:solidFill>
                <a:effectLst/>
                <a:latin typeface="+mn-lt"/>
                <a:ea typeface="+mn-ea"/>
                <a:cs typeface="+mn-cs"/>
              </a:rPr>
              <a:t>CN</a:t>
            </a:r>
            <a:r>
              <a:rPr lang="zh-CN" altLang="zh-CN" sz="1200" kern="1200" dirty="0">
                <a:solidFill>
                  <a:schemeClr val="tx1"/>
                </a:solidFill>
                <a:effectLst/>
                <a:latin typeface="+mn-lt"/>
                <a:ea typeface="+mn-ea"/>
                <a:cs typeface="+mn-cs"/>
              </a:rPr>
              <a:t>组和</a:t>
            </a:r>
            <a:r>
              <a:rPr lang="en-US" altLang="zh-CN" sz="1200" kern="1200" dirty="0">
                <a:solidFill>
                  <a:schemeClr val="tx1"/>
                </a:solidFill>
                <a:effectLst/>
                <a:latin typeface="+mn-lt"/>
                <a:ea typeface="+mn-ea"/>
                <a:cs typeface="+mn-cs"/>
              </a:rPr>
              <a:t>Dementia</a:t>
            </a:r>
            <a:r>
              <a:rPr lang="zh-CN" altLang="zh-CN" sz="1200" kern="1200" dirty="0">
                <a:solidFill>
                  <a:schemeClr val="tx1"/>
                </a:solidFill>
                <a:effectLst/>
                <a:latin typeface="+mn-lt"/>
                <a:ea typeface="+mn-ea"/>
                <a:cs typeface="+mn-cs"/>
              </a:rPr>
              <a:t>组的脑功能连接的差异，直接将网络图作为特征向量进行分类明显维数太高。需要进行特征提取操作。</a:t>
            </a: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度指的是与一个节点直接相连的节点个数，而中介中心性指的是一个结点担任其它两个结点之间最短路的桥梁的次数。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但当前最主要的度量指标为点度中心性（</a:t>
            </a:r>
            <a:r>
              <a:rPr lang="en-US" altLang="zh-CN" sz="1200" kern="1200" dirty="0">
                <a:solidFill>
                  <a:schemeClr val="tx1"/>
                </a:solidFill>
                <a:effectLst/>
                <a:latin typeface="+mn-lt"/>
                <a:ea typeface="+mn-ea"/>
                <a:cs typeface="+mn-cs"/>
              </a:rPr>
              <a:t>Degree Centrality</a:t>
            </a:r>
            <a:r>
              <a:rPr lang="zh-CN" altLang="en-US" sz="1200" kern="1200" dirty="0">
                <a:solidFill>
                  <a:schemeClr val="tx1"/>
                </a:solidFill>
                <a:effectLst/>
                <a:latin typeface="+mn-lt"/>
                <a:ea typeface="+mn-ea"/>
                <a:cs typeface="+mn-cs"/>
              </a:rPr>
              <a:t>）、接近中心性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亲密中心性（</a:t>
            </a:r>
            <a:r>
              <a:rPr lang="en-US" altLang="zh-CN" sz="1200" kern="1200" dirty="0">
                <a:solidFill>
                  <a:schemeClr val="tx1"/>
                </a:solidFill>
                <a:effectLst/>
                <a:latin typeface="+mn-lt"/>
                <a:ea typeface="+mn-ea"/>
                <a:cs typeface="+mn-cs"/>
              </a:rPr>
              <a:t>Closeness Centrality</a:t>
            </a:r>
            <a:r>
              <a:rPr lang="zh-CN" altLang="en-US" sz="1200" kern="1200" dirty="0">
                <a:solidFill>
                  <a:schemeClr val="tx1"/>
                </a:solidFill>
                <a:effectLst/>
                <a:latin typeface="+mn-lt"/>
                <a:ea typeface="+mn-ea"/>
                <a:cs typeface="+mn-cs"/>
              </a:rPr>
              <a:t>）、中介中心性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中间中心性</a:t>
            </a:r>
            <a:r>
              <a:rPr lang="en-US" altLang="zh-CN" sz="1200" kern="1200" dirty="0">
                <a:solidFill>
                  <a:schemeClr val="tx1"/>
                </a:solidFill>
                <a:effectLst/>
                <a:latin typeface="+mn-lt"/>
                <a:ea typeface="+mn-ea"/>
                <a:cs typeface="+mn-cs"/>
              </a:rPr>
              <a:t>(Between Centrality) </a:t>
            </a:r>
            <a:r>
              <a:rPr lang="zh-CN" altLang="en-US" sz="1200" kern="1200" dirty="0">
                <a:solidFill>
                  <a:schemeClr val="tx1"/>
                </a:solidFill>
                <a:effectLst/>
                <a:latin typeface="+mn-lt"/>
                <a:ea typeface="+mn-ea"/>
                <a:cs typeface="+mn-cs"/>
              </a:rPr>
              <a:t>、特征向量中心性（</a:t>
            </a:r>
            <a:r>
              <a:rPr lang="en-US" altLang="zh-CN" sz="1200" kern="1200" dirty="0">
                <a:solidFill>
                  <a:schemeClr val="tx1"/>
                </a:solidFill>
                <a:effectLst/>
                <a:latin typeface="+mn-lt"/>
                <a:ea typeface="+mn-ea"/>
                <a:cs typeface="+mn-cs"/>
              </a:rPr>
              <a:t>Eigenvector Centrality</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28</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29</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latin typeface="微软雅黑" panose="020B0503020204020204" pitchFamily="34" charset="-122"/>
                <a:ea typeface="微软雅黑" panose="020B0503020204020204" pitchFamily="34" charset="-122"/>
              </a:rPr>
              <a:t>双样本</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检验的操作步骤：</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整理文件，</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将AD和CN两组（各5个nii文件）分别放在两个文件夹下</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，add进group images，加入</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文本协变量</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（头动的mean FD_Jenkinson，年龄，性别（男记为1，女记为0））。</a:t>
            </a:r>
            <a:endParaRPr lang="zh-CN" altLang="en-US" b="1">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选择</a:t>
            </a:r>
            <a:r>
              <a:rPr lang="en-US" altLang="zh-CN"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Mask File</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（之前生成的</a:t>
            </a:r>
            <a:r>
              <a:rPr lang="en-US" altLang="zh-CN" b="1">
                <a:latin typeface="Times New Roman" panose="02020603050405020304" pitchFamily="18" charset="0"/>
                <a:ea typeface="宋体" panose="02010600030101010101" pitchFamily="2" charset="-122"/>
                <a:cs typeface="Times New Roman" panose="02020603050405020304" pitchFamily="18" charset="0"/>
                <a:sym typeface="+mn-ea"/>
              </a:rPr>
              <a:t>Group Mask</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）和生成文件的输出路径，点击</a:t>
            </a:r>
            <a:r>
              <a:rPr lang="en-US" altLang="zh-CN" b="1">
                <a:latin typeface="Times New Roman" panose="02020603050405020304" pitchFamily="18" charset="0"/>
                <a:ea typeface="宋体" panose="02010600030101010101" pitchFamily="2" charset="-122"/>
                <a:cs typeface="Times New Roman" panose="02020603050405020304" pitchFamily="18" charset="0"/>
                <a:sym typeface="+mn-ea"/>
              </a:rPr>
              <a:t>Run</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运行。</a:t>
            </a:r>
          </a:p>
          <a:p>
            <a:pPr algn="just"/>
            <a:r>
              <a:rPr lang="zh-CN" altLang="en-US" dirty="0">
                <a:latin typeface="微软雅黑" panose="020B0503020204020204" pitchFamily="34" charset="-122"/>
                <a:ea typeface="微软雅黑" panose="020B0503020204020204" pitchFamily="34" charset="-122"/>
              </a:rPr>
              <a:t>相关性分析的操作步骤：</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Group images</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选择AD组的5名受试者经过平滑和Fisher r-z变换后的</a:t>
            </a:r>
            <a:r>
              <a:rPr lang="en-US" altLang="zh-CN" b="1">
                <a:latin typeface="Times New Roman" panose="02020603050405020304" pitchFamily="18" charset="0"/>
                <a:ea typeface="宋体" panose="02010600030101010101" pitchFamily="2" charset="-122"/>
                <a:cs typeface="Times New Roman" panose="02020603050405020304" pitchFamily="18" charset="0"/>
                <a:sym typeface="+mn-ea"/>
              </a:rPr>
              <a:t>4</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种特征的双样本t检验统计图，</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Correlation Seed Series</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选择含有5名AD受试者MMSE、年龄、性别、受教育程度和</a:t>
            </a:r>
            <a:r>
              <a:rPr lang="en-US" altLang="zh-CN" b="1">
                <a:latin typeface="Times New Roman" panose="02020603050405020304" pitchFamily="18" charset="0"/>
                <a:ea typeface="宋体" panose="02010600030101010101" pitchFamily="2" charset="-122"/>
                <a:cs typeface="Times New Roman" panose="02020603050405020304" pitchFamily="18" charset="0"/>
                <a:sym typeface="+mn-ea"/>
              </a:rPr>
              <a:t>APOE4</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信息的文本文档。选择</a:t>
            </a:r>
            <a:r>
              <a:rPr lang="en-US" altLang="zh-CN"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Mask File</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（之前生成的</a:t>
            </a:r>
            <a:r>
              <a:rPr lang="en-US" altLang="zh-CN" b="1">
                <a:latin typeface="Times New Roman" panose="02020603050405020304" pitchFamily="18" charset="0"/>
                <a:ea typeface="宋体" panose="02010600030101010101" pitchFamily="2" charset="-122"/>
                <a:cs typeface="Times New Roman" panose="02020603050405020304" pitchFamily="18" charset="0"/>
                <a:sym typeface="+mn-ea"/>
              </a:rPr>
              <a:t>Group Mask</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）和生成文件的输出路径，点击</a:t>
            </a:r>
            <a:r>
              <a:rPr lang="en-US" altLang="zh-CN" b="1">
                <a:latin typeface="Times New Roman" panose="02020603050405020304" pitchFamily="18" charset="0"/>
                <a:ea typeface="宋体" panose="02010600030101010101" pitchFamily="2" charset="-122"/>
                <a:cs typeface="Times New Roman" panose="02020603050405020304" pitchFamily="18" charset="0"/>
                <a:sym typeface="+mn-ea"/>
              </a:rPr>
              <a:t>Run</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运行。</a:t>
            </a:r>
          </a:p>
          <a:p>
            <a:pPr algn="just"/>
            <a:r>
              <a:rPr lang="zh-CN" altLang="en-US" dirty="0">
                <a:latin typeface="微软雅黑" panose="020B0503020204020204" pitchFamily="34" charset="-122"/>
                <a:ea typeface="微软雅黑" panose="020B0503020204020204" pitchFamily="34" charset="-122"/>
              </a:rPr>
              <a:t>多重比较校正的操作步骤：</a:t>
            </a:r>
          </a:p>
          <a:p>
            <a:pPr algn="just"/>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FDR</a:t>
            </a:r>
            <a:r>
              <a:rPr lang="zh-CN" altLang="en-US" dirty="0">
                <a:latin typeface="微软雅黑" panose="020B0503020204020204" pitchFamily="34" charset="-122"/>
                <a:ea typeface="微软雅黑" panose="020B0503020204020204" pitchFamily="34" charset="-122"/>
              </a:rPr>
              <a:t>：</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1）在viewer中重叠每种特征（ALFF，fALFF，ReHo和Degree）的</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双样本t检验统计图</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，然后在重叠设置中选择FDR；2）选择mask：本次实验选择</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全脑的group mask</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；3）</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错误发现率（q value）</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设置为0.05，经过多重比较校正后，错误发现的体素不超过5%；4）点击compute运算。</a:t>
            </a:r>
            <a:endParaRPr lang="zh-CN" altLang="en-US" b="1">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GRF</a:t>
            </a:r>
            <a:r>
              <a:rPr lang="zh-CN" altLang="en-US" dirty="0">
                <a:latin typeface="微软雅黑" panose="020B0503020204020204" pitchFamily="34" charset="-122"/>
                <a:ea typeface="微软雅黑" panose="020B0503020204020204" pitchFamily="34" charset="-122"/>
              </a:rPr>
              <a:t>：</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对ALFF、fALFF、ReHo和DegreeCentrality四个指标的双样本t检验统计图，均在view界面选择GRF校正方法，</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平滑参数根据之前统计分析的过程已经自动导入</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。选择group mask，</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Cluster p value</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设置为0.05，</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Voxel p value</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设置为0.001以控制假阳性率；选双尾检验</a:t>
            </a:r>
            <a:endParaRPr lang="zh-CN" altLang="en-US" b="1">
              <a:latin typeface="Times New Roman" panose="02020603050405020304" pitchFamily="18" charset="0"/>
              <a:ea typeface="宋体" panose="02010600030101010101" pitchFamily="2" charset="-122"/>
              <a:cs typeface="Times New Roman" panose="02020603050405020304" pitchFamily="18" charset="0"/>
            </a:endParaRPr>
          </a:p>
          <a:p>
            <a:pPr algn="just"/>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AlphaSim</a:t>
            </a:r>
            <a:r>
              <a:rPr lang="zh-CN" altLang="en-US" dirty="0">
                <a:latin typeface="微软雅黑" panose="020B0503020204020204" pitchFamily="34" charset="-122"/>
                <a:ea typeface="微软雅黑" panose="020B0503020204020204" pitchFamily="34" charset="-122"/>
              </a:rPr>
              <a:t>：</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对ALFF、fALFF、ReHo和DegreeCentrality四个指标的双样本t检验统计图，再次在view界面选择AlphaSim校正方法，</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平滑参数根据之前统计分析的过程已经自动导入</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。选择</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group mask</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迭代次数</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设置为1000，</a:t>
            </a:r>
            <a:r>
              <a:rPr lang="zh-CN" altLang="en-US" b="1" i="1">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Voxel p value</a:t>
            </a:r>
            <a:r>
              <a:rPr lang="zh-CN" altLang="en-US" b="1">
                <a:latin typeface="Times New Roman" panose="02020603050405020304" pitchFamily="18" charset="0"/>
                <a:ea typeface="宋体" panose="02010600030101010101" pitchFamily="2" charset="-122"/>
                <a:cs typeface="Times New Roman" panose="02020603050405020304" pitchFamily="18" charset="0"/>
                <a:sym typeface="+mn-ea"/>
              </a:rPr>
              <a:t>设置为0.001以控制假阳性率</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30</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zh-CN" altLang="en-US" dirty="0">
                <a:latin typeface="微软雅黑" panose="020B0503020204020204" pitchFamily="34" charset="-122"/>
                <a:ea typeface="微软雅黑" panose="020B0503020204020204" pitchFamily="34" charset="-122"/>
              </a:rPr>
              <a:t>不同特征直接对比：</a:t>
            </a:r>
            <a:endParaRPr lang="en-US" altLang="zh-CN" dirty="0">
              <a:latin typeface="微软雅黑" panose="020B0503020204020204" pitchFamily="34" charset="-122"/>
              <a:ea typeface="微软雅黑" panose="020B0503020204020204" pitchFamily="34" charset="-122"/>
            </a:endParaRPr>
          </a:p>
          <a:p>
            <a:pPr marL="0" lvl="1"/>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ALFF</a:t>
            </a:r>
            <a:r>
              <a:rPr lang="zh-CN" altLang="en-US" dirty="0">
                <a:latin typeface="微软雅黑" panose="020B0503020204020204" pitchFamily="34" charset="-122"/>
                <a:ea typeface="微软雅黑" panose="020B0503020204020204" pitchFamily="34" charset="-122"/>
              </a:rPr>
              <a:t>直接对比：</a:t>
            </a:r>
            <a:r>
              <a:rPr lang="zh-CN" altLang="en-US" dirty="0">
                <a:latin typeface="Arial" panose="020B0604020202020204" pitchFamily="34" charset="0"/>
                <a:sym typeface="Arial" panose="020B0604020202020204" pitchFamily="34" charset="0"/>
              </a:rPr>
              <a:t>AD组的ALFF更多分布在</a:t>
            </a:r>
            <a:r>
              <a:rPr lang="zh-CN" altLang="en-US" i="1" dirty="0">
                <a:solidFill>
                  <a:schemeClr val="accent1"/>
                </a:solidFill>
                <a:latin typeface="Arial" panose="020B0604020202020204" pitchFamily="34" charset="0"/>
                <a:sym typeface="Arial" panose="020B0604020202020204" pitchFamily="34" charset="0"/>
              </a:rPr>
              <a:t>大脑前部</a:t>
            </a:r>
            <a:r>
              <a:rPr lang="zh-CN" altLang="en-US" dirty="0">
                <a:latin typeface="Arial" panose="020B0604020202020204" pitchFamily="34" charset="0"/>
                <a:sym typeface="Arial" panose="020B0604020202020204" pitchFamily="34" charset="0"/>
              </a:rPr>
              <a:t>，而CN组的ALFF则更多分布在</a:t>
            </a:r>
            <a:r>
              <a:rPr lang="zh-CN" altLang="en-US" i="1" dirty="0">
                <a:solidFill>
                  <a:schemeClr val="accent1"/>
                </a:solidFill>
                <a:latin typeface="Arial" panose="020B0604020202020204" pitchFamily="34" charset="0"/>
                <a:sym typeface="Arial" panose="020B0604020202020204" pitchFamily="34" charset="0"/>
              </a:rPr>
              <a:t>大脑后部</a:t>
            </a:r>
          </a:p>
          <a:p>
            <a:pPr marL="0" lvl="1"/>
            <a:r>
              <a:rPr lang="en-US" altLang="zh-CN" dirty="0">
                <a:solidFill>
                  <a:schemeClr val="accent1"/>
                </a:solidFill>
                <a:latin typeface="Arial" panose="020B0604020202020204" pitchFamily="34" charset="0"/>
                <a:ea typeface="微软雅黑" panose="020B0503020204020204" pitchFamily="34" charset="-122"/>
                <a:sym typeface="Arial" panose="020B0604020202020204" pitchFamily="34" charset="0"/>
              </a:rPr>
              <a:t>2</a:t>
            </a:r>
            <a:r>
              <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en-US" altLang="zh-CN" dirty="0">
                <a:solidFill>
                  <a:schemeClr val="accent1"/>
                </a:solidFill>
                <a:latin typeface="Arial" panose="020B0604020202020204" pitchFamily="34" charset="0"/>
                <a:ea typeface="微软雅黑" panose="020B0503020204020204" pitchFamily="34" charset="-122"/>
                <a:sym typeface="Arial" panose="020B0604020202020204" pitchFamily="34" charset="0"/>
              </a:rPr>
              <a:t>fALFF</a:t>
            </a:r>
            <a:r>
              <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rPr>
              <a:t>直接对比：</a:t>
            </a:r>
            <a:r>
              <a:rPr lang="zh-CN" altLang="en-US" dirty="0">
                <a:latin typeface="Arial" panose="020B0604020202020204" pitchFamily="34" charset="0"/>
                <a:sym typeface="Arial" panose="020B0604020202020204" pitchFamily="34" charset="0"/>
              </a:rPr>
              <a:t>AD组的</a:t>
            </a:r>
            <a:r>
              <a:rPr lang="zh-CN" altLang="en-US" i="1" dirty="0">
                <a:solidFill>
                  <a:schemeClr val="accent1"/>
                </a:solidFill>
                <a:latin typeface="Arial" panose="020B0604020202020204" pitchFamily="34" charset="0"/>
                <a:sym typeface="Arial" panose="020B0604020202020204" pitchFamily="34" charset="0"/>
              </a:rPr>
              <a:t>颞上回、左侧距状沟、右侧海马</a:t>
            </a:r>
            <a:r>
              <a:rPr lang="zh-CN" altLang="en-US" dirty="0">
                <a:latin typeface="Arial" panose="020B0604020202020204" pitchFamily="34" charset="0"/>
                <a:sym typeface="Arial" panose="020B0604020202020204" pitchFamily="34" charset="0"/>
              </a:rPr>
              <a:t>fALFF值均高于CN组，AD组的</a:t>
            </a:r>
            <a:r>
              <a:rPr lang="zh-CN" altLang="en-US" i="1" dirty="0">
                <a:solidFill>
                  <a:schemeClr val="accent1"/>
                </a:solidFill>
                <a:latin typeface="Arial" panose="020B0604020202020204" pitchFamily="34" charset="0"/>
                <a:sym typeface="Arial" panose="020B0604020202020204" pitchFamily="34" charset="0"/>
              </a:rPr>
              <a:t>左侧海马</a:t>
            </a:r>
            <a:r>
              <a:rPr lang="zh-CN" altLang="en-US" dirty="0">
                <a:latin typeface="Arial" panose="020B0604020202020204" pitchFamily="34" charset="0"/>
                <a:sym typeface="Arial" panose="020B0604020202020204" pitchFamily="34" charset="0"/>
              </a:rPr>
              <a:t>fALFF值低于CN组</a:t>
            </a:r>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0" lvl="1"/>
            <a:r>
              <a:rPr lang="en-US" altLang="zh-CN" dirty="0">
                <a:solidFill>
                  <a:schemeClr val="accent1"/>
                </a:solidFill>
                <a:latin typeface="Arial" panose="020B0604020202020204" pitchFamily="34" charset="0"/>
                <a:ea typeface="微软雅黑" panose="020B0503020204020204" pitchFamily="34" charset="-122"/>
                <a:sym typeface="Arial" panose="020B0604020202020204" pitchFamily="34" charset="0"/>
              </a:rPr>
              <a:t>3</a:t>
            </a:r>
            <a:r>
              <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en-US" altLang="zh-CN" dirty="0">
                <a:solidFill>
                  <a:schemeClr val="accent1"/>
                </a:solidFill>
                <a:latin typeface="Arial" panose="020B0604020202020204" pitchFamily="34" charset="0"/>
                <a:ea typeface="微软雅黑" panose="020B0503020204020204" pitchFamily="34" charset="-122"/>
                <a:sym typeface="Arial" panose="020B0604020202020204" pitchFamily="34" charset="0"/>
              </a:rPr>
              <a:t>ReHo</a:t>
            </a:r>
            <a:r>
              <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rPr>
              <a:t>直接对比：</a:t>
            </a:r>
            <a:r>
              <a:rPr lang="zh-CN" altLang="en-US" dirty="0">
                <a:latin typeface="Arial" panose="020B0604020202020204" pitchFamily="34" charset="0"/>
                <a:sym typeface="Arial" panose="020B0604020202020204" pitchFamily="34" charset="0"/>
              </a:rPr>
              <a:t>AD组的</a:t>
            </a:r>
            <a:r>
              <a:rPr lang="zh-CN" altLang="en-US" i="1" dirty="0">
                <a:solidFill>
                  <a:schemeClr val="accent1"/>
                </a:solidFill>
                <a:latin typeface="Arial" panose="020B0604020202020204" pitchFamily="34" charset="0"/>
                <a:sym typeface="Arial" panose="020B0604020202020204" pitchFamily="34" charset="0"/>
              </a:rPr>
              <a:t>左侧中扣带回、左侧额上回中部、右侧额中回和左侧距状沟</a:t>
            </a:r>
            <a:r>
              <a:rPr lang="zh-CN" altLang="en-US" dirty="0">
                <a:latin typeface="Arial" panose="020B0604020202020204" pitchFamily="34" charset="0"/>
                <a:sym typeface="Arial" panose="020B0604020202020204" pitchFamily="34" charset="0"/>
              </a:rPr>
              <a:t>ReHo值均高于CN组</a:t>
            </a:r>
            <a:endParaRPr lang="zh-CN" altLang="en-US" dirty="0">
              <a:latin typeface="Arial" panose="020B0604020202020204" pitchFamily="34" charset="0"/>
              <a:ea typeface="微软雅黑" panose="020B0503020204020204" pitchFamily="34" charset="-122"/>
              <a:sym typeface="Arial" panose="020B0604020202020204" pitchFamily="34" charset="0"/>
            </a:endParaRPr>
          </a:p>
          <a:p>
            <a:pPr marL="0" lvl="1"/>
            <a:r>
              <a:rPr lang="en-US" altLang="zh-CN" dirty="0">
                <a:solidFill>
                  <a:schemeClr val="accent1"/>
                </a:solidFill>
                <a:latin typeface="Arial" panose="020B0604020202020204" pitchFamily="34" charset="0"/>
                <a:ea typeface="微软雅黑" panose="020B0503020204020204" pitchFamily="34" charset="-122"/>
                <a:sym typeface="Arial" panose="020B0604020202020204" pitchFamily="34" charset="0"/>
              </a:rPr>
              <a:t>4</a:t>
            </a:r>
            <a:r>
              <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en-US" altLang="zh-CN" dirty="0">
                <a:solidFill>
                  <a:schemeClr val="accent1"/>
                </a:solidFill>
                <a:latin typeface="Arial" panose="020B0604020202020204" pitchFamily="34" charset="0"/>
                <a:ea typeface="微软雅黑" panose="020B0503020204020204" pitchFamily="34" charset="-122"/>
                <a:sym typeface="Arial" panose="020B0604020202020204" pitchFamily="34" charset="0"/>
              </a:rPr>
              <a:t>DegreeCentrality</a:t>
            </a:r>
            <a:r>
              <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rPr>
              <a:t>直接对比：</a:t>
            </a:r>
            <a:r>
              <a:rPr lang="zh-CN" altLang="en-US" dirty="0">
                <a:latin typeface="Arial" panose="020B0604020202020204" pitchFamily="34" charset="0"/>
                <a:sym typeface="Arial" panose="020B0604020202020204" pitchFamily="34" charset="0"/>
              </a:rPr>
              <a:t>AD组的</a:t>
            </a:r>
            <a:r>
              <a:rPr lang="zh-CN" altLang="en-US" i="1" dirty="0">
                <a:solidFill>
                  <a:schemeClr val="accent1"/>
                </a:solidFill>
                <a:latin typeface="Arial" panose="020B0604020202020204" pitchFamily="34" charset="0"/>
                <a:sym typeface="Arial" panose="020B0604020202020204" pitchFamily="34" charset="0"/>
              </a:rPr>
              <a:t>左侧前扣带回、左侧额下回、右侧额中回、右侧枕叶中部和右侧中央旁小叶</a:t>
            </a:r>
            <a:r>
              <a:rPr lang="zh-CN" altLang="en-US" dirty="0">
                <a:latin typeface="Arial" panose="020B0604020202020204" pitchFamily="34" charset="0"/>
                <a:sym typeface="Arial" panose="020B0604020202020204" pitchFamily="34" charset="0"/>
              </a:rPr>
              <a:t>DegreeCentrality值均高于CN组</a:t>
            </a:r>
          </a:p>
          <a:p>
            <a:pPr marL="0" lvl="1"/>
            <a:r>
              <a:rPr lang="zh-CN" altLang="en-US" dirty="0">
                <a:latin typeface="Arial" panose="020B0604020202020204" pitchFamily="34" charset="0"/>
                <a:sym typeface="Arial" panose="020B0604020202020204" pitchFamily="34" charset="0"/>
              </a:rPr>
              <a:t>双样本</a:t>
            </a:r>
            <a:r>
              <a:rPr lang="en-US" altLang="zh-CN" dirty="0">
                <a:latin typeface="Arial" panose="020B0604020202020204" pitchFamily="34" charset="0"/>
                <a:sym typeface="Arial" panose="020B0604020202020204" pitchFamily="34" charset="0"/>
              </a:rPr>
              <a:t>t</a:t>
            </a:r>
            <a:r>
              <a:rPr lang="zh-CN" altLang="en-US" dirty="0">
                <a:latin typeface="Arial" panose="020B0604020202020204" pitchFamily="34" charset="0"/>
                <a:sym typeface="Arial" panose="020B0604020202020204" pitchFamily="34" charset="0"/>
              </a:rPr>
              <a:t>检验统计图：</a:t>
            </a:r>
          </a:p>
          <a:p>
            <a:pPr marL="0" lvl="1"/>
            <a:r>
              <a:rPr lang="en-US" altLang="zh-CN" dirty="0">
                <a:latin typeface="Arial" panose="020B0604020202020204" pitchFamily="34" charset="0"/>
                <a:sym typeface="Arial" panose="020B0604020202020204" pitchFamily="34" charset="0"/>
              </a:rPr>
              <a:t>1</a:t>
            </a:r>
            <a:r>
              <a:rPr lang="zh-CN" altLang="en-US" dirty="0">
                <a:latin typeface="Arial" panose="020B0604020202020204" pitchFamily="34" charset="0"/>
                <a:sym typeface="Arial" panose="020B0604020202020204" pitchFamily="34" charset="0"/>
              </a:rPr>
              <a:t>）</a:t>
            </a:r>
            <a:r>
              <a:rPr lang="en-US" altLang="zh-CN" dirty="0">
                <a:latin typeface="Arial" panose="020B0604020202020204" pitchFamily="34" charset="0"/>
                <a:sym typeface="Arial" panose="020B0604020202020204" pitchFamily="34" charset="0"/>
              </a:rPr>
              <a:t>ALFF</a:t>
            </a:r>
            <a:r>
              <a:rPr lang="zh-CN" altLang="en-US" dirty="0">
                <a:latin typeface="Arial" panose="020B0604020202020204" pitchFamily="34" charset="0"/>
                <a:sym typeface="Arial" panose="020B0604020202020204" pitchFamily="34"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p值为0.001时，</a:t>
            </a:r>
            <a:r>
              <a:rPr lang="zh-CN" altLang="en-US"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楔前叶、中扣带回、角回、小脑</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活动有显著性差异；p值为0.01时，在楔前叶、中扣带回、角回、小脑之外，</a:t>
            </a:r>
            <a:r>
              <a:rPr lang="zh-CN" altLang="en-US"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距状沟</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也有显著性差异</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a:p>
            <a:pPr marL="0" lvl="1"/>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fALFF</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p值为0.001时，</a:t>
            </a:r>
            <a:r>
              <a:rPr lang="zh-CN" altLang="en-US"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距状沟、额中回、枕叶中部、小脑</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活动有显著性差异；p值为0.01时，在距状沟、额中回、枕叶中部、小脑之外，</a:t>
            </a:r>
            <a:r>
              <a:rPr lang="zh-CN" altLang="en-US"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楔前叶、顶下小叶</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也有显著性差异</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a:p>
            <a:pPr marL="0" lvl="1"/>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ReHo</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p值为0.001时，</a:t>
            </a:r>
            <a:r>
              <a:rPr lang="zh-CN" altLang="en-US"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角回、额下回、额中回、中央颞区、颞上回</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活动有显著性差异；p值为0.01时，在角回、额下回、额中回、中央颞区、颞上回之外，</a:t>
            </a:r>
            <a:r>
              <a:rPr lang="zh-CN" altLang="en-US"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中央旁小叶、中央后回、顶上小叶</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也有显著性差异</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a:p>
            <a:pPr marL="0" lvl="1"/>
            <a:r>
              <a:rPr lang="en-US" altLang="zh-CN" dirty="0">
                <a:latin typeface="Times New Roman" panose="02020603050405020304" pitchFamily="18" charset="0"/>
                <a:ea typeface="宋体" panose="02010600030101010101" pitchFamily="2" charset="-122"/>
                <a:cs typeface="Times New Roman" panose="02020603050405020304" pitchFamily="18" charset="0"/>
              </a:rPr>
              <a:t>4</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DegreeCentrality</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p值为0.001时，</a:t>
            </a:r>
            <a:r>
              <a:rPr lang="zh-CN" altLang="en-US"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小脑、右侧梭状回、岛叶</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活动有显著性差异；p值为0.01时，在小脑、右侧梭状回、岛叶之外，</a:t>
            </a:r>
            <a:r>
              <a:rPr lang="zh-CN" altLang="en-US" b="1" i="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sym typeface="+mn-ea"/>
              </a:rPr>
              <a:t>颞下回、左侧梭状回、左侧额下回、左侧海马</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mn-ea"/>
              </a:rPr>
              <a:t>也有显著性差异</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a:p>
            <a:pPr marL="0" lvl="1"/>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0" lvl="1"/>
            <a:endParaRPr lang="zh-CN" altLang="en-US" dirty="0">
              <a:latin typeface="Arial" panose="020B0604020202020204" pitchFamily="34" charset="0"/>
              <a:ea typeface="微软雅黑" panose="020B0503020204020204" pitchFamily="34" charset="-122"/>
              <a:sym typeface="Arial" panose="020B0604020202020204" pitchFamily="34" charset="0"/>
            </a:endParaRPr>
          </a:p>
          <a:p>
            <a:pPr marL="0" lvl="1"/>
            <a:endPar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31</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33</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34</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将原始数据转换为</a:t>
            </a:r>
            <a:r>
              <a:rPr lang="en-US" altLang="zh-CN" dirty="0"/>
              <a:t>NII</a:t>
            </a:r>
            <a:r>
              <a:rPr lang="zh-CN" altLang="en-US" dirty="0"/>
              <a:t>格式文件</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35</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38</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40</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41</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4875172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42</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11807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43</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00142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44</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05758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磁共振成像设备不完善及其对象自身的特异性，磁共振图像总是不可避免的存在一定程度和范围的亮度不均匀，也就是所谓的偏差场，使图像的局部统计特性发生变化，不同生理组织的亮度交叠分布，是图像后处理的主要障碍，严重影响了磁共振图像自动处理的精确性，所以校正偏差场是磁共振图像后处理必不可少的一步。</a:t>
            </a:r>
            <a:endParaRPr lang="en-US" altLang="zh-CN" dirty="0"/>
          </a:p>
          <a:p>
            <a:r>
              <a:rPr lang="zh-CN" altLang="en-US" dirty="0"/>
              <a:t>空间标准化是将每次扫描标准化到</a:t>
            </a:r>
            <a:r>
              <a:rPr lang="en-US" altLang="zh-CN" dirty="0"/>
              <a:t>MNI Space</a:t>
            </a:r>
            <a:r>
              <a:rPr lang="zh-CN" altLang="en-US" dirty="0"/>
              <a:t>，通过线性和非线性变换完成源图像匹配模板图像。</a:t>
            </a:r>
            <a:endParaRPr lang="en-US" altLang="zh-CN" dirty="0"/>
          </a:p>
          <a:p>
            <a:r>
              <a:rPr lang="zh-CN" altLang="en-US" dirty="0"/>
              <a:t>分割就是把结构像分割出灰质、白质、脑脊液。</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45</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81918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46</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05173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2869989-EB00-4EE7-BCB5-25BDC5BB29F8}" type="slidenum">
              <a:rPr lang="en-US" altLang="zh-CN" smtClean="0"/>
              <a:t>47</a:t>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rtl="0"/>
            <a:fld id="{82869989-EB00-4EE7-BCB5-25BDC5BB29F8}" type="slidenum">
              <a:rPr lang="en-US" altLang="zh-CN" smtClean="0"/>
              <a:t>48</a:t>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rtl="0"/>
            <a:fld id="{82869989-EB00-4EE7-BCB5-25BDC5BB29F8}" type="slidenum">
              <a:rPr lang="en-US" altLang="zh-CN" smtClean="0"/>
              <a:t>49</a:t>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rtl="0"/>
            <a:fld id="{82869989-EB00-4EE7-BCB5-25BDC5BB29F8}" type="slidenum">
              <a:rPr lang="en-US" altLang="zh-CN" smtClean="0"/>
              <a:t>50</a:t>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rtl="0"/>
            <a:fld id="{82869989-EB00-4EE7-BCB5-25BDC5BB29F8}" type="slidenum">
              <a:rPr lang="en-US" altLang="zh-CN" smtClean="0"/>
              <a:t>51</a:t>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rtlCol="0"/>
          <a:lstStyle/>
          <a:p>
            <a:pPr rtl="0"/>
            <a:fld id="{82869989-EB00-4EE7-BCB5-25BDC5BB29F8}" type="slidenum">
              <a:rPr lang="en-US" altLang="zh-CN" smtClean="0"/>
              <a:t>52</a:t>
            </a:fld>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rtl="0"/>
            <a:fld id="{82869989-EB00-4EE7-BCB5-25BDC5BB29F8}" type="slidenum">
              <a:rPr lang="en-US" altLang="zh-CN" smtClean="0"/>
              <a:t>53</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调制：校正标准化后产生的体积变化，对每个体素通过标准化得到的变形场的雅可比行列式相乘。标准化后规模增加了一倍，调制后规模降低一半。</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抑制噪声和解剖过程中造成的影响，通过更好的空间堆叠增强灵敏度。</a:t>
            </a:r>
            <a:endParaRPr lang="en-US" altLang="zh-CN" dirty="0"/>
          </a:p>
          <a:p>
            <a:r>
              <a:rPr lang="en-US" altLang="zh-CN" dirty="0"/>
              <a:t>Images to Smooth</a:t>
            </a:r>
            <a:r>
              <a:rPr lang="zh-CN" altLang="en-US" dirty="0"/>
              <a:t>选择所有</a:t>
            </a:r>
            <a:r>
              <a:rPr lang="en-US" altLang="zh-CN" dirty="0"/>
              <a:t>Sub_00x</a:t>
            </a:r>
            <a:r>
              <a:rPr lang="zh-CN" altLang="en-US" dirty="0"/>
              <a:t>文件夹中的</a:t>
            </a:r>
            <a:r>
              <a:rPr lang="en-US" altLang="zh-CN" dirty="0" err="1"/>
              <a:t>mwp</a:t>
            </a:r>
            <a:r>
              <a:rPr lang="zh-CN" altLang="en-US" dirty="0"/>
              <a:t>和</a:t>
            </a:r>
            <a:r>
              <a:rPr lang="en-US" altLang="zh-CN" dirty="0"/>
              <a:t>wp</a:t>
            </a:r>
            <a:r>
              <a:rPr lang="zh-CN" altLang="en-US" dirty="0"/>
              <a:t>前缀文件，其余参数默认。</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直接提取预处理后</a:t>
            </a:r>
            <a:r>
              <a:rPr lang="en-US" altLang="zh-CN" dirty="0"/>
              <a:t>Sub_00x</a:t>
            </a:r>
            <a:r>
              <a:rPr lang="zh-CN" altLang="en-US" dirty="0"/>
              <a:t>文件夹下</a:t>
            </a:r>
            <a:r>
              <a:rPr lang="en-US" altLang="zh-CN" dirty="0"/>
              <a:t>seg8</a:t>
            </a:r>
            <a:r>
              <a:rPr lang="zh-CN" altLang="en-US" dirty="0"/>
              <a:t>后缀的</a:t>
            </a:r>
            <a:r>
              <a:rPr lang="en-US" altLang="zh-CN" dirty="0"/>
              <a:t>txt</a:t>
            </a:r>
            <a:r>
              <a:rPr lang="zh-CN" altLang="en-US" dirty="0"/>
              <a:t>文件中的体积数据整理如下。</a:t>
            </a:r>
            <a:endParaRPr lang="en-US" altLang="zh-CN" dirty="0"/>
          </a:p>
          <a:p>
            <a:r>
              <a:rPr lang="zh-CN" altLang="en-US" dirty="0"/>
              <a:t>阿尔茨海默症主要涉及灰质、白质的萎缩，以及海马体等组织的萎缩，因此需要基于这些形态学特征进行信息提取，分析大脑各组织在解剖学上的差异。现有的研究主要集中在体积指标上，因为体积值比较容易测量，可以反映出各脑组织成分之间的差异、局部脑区特征以及不同个体中相同脑组织成分之间的差异等，进而统计分析出病人与正常人之间脑组织的差异。</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F08A58F-7AF6-4B64-A896-6FE6E32719C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869989-EB00-4EE7-BCB5-25BDC5BB29F8}" type="slidenum">
              <a:rPr kumimoji="0" lang="en-US" altLang="zh-CN" sz="1200" b="0" i="0" u="none" strike="noStrike" kern="1200" cap="none" spc="0" normalizeH="0" baseline="0" noProof="0" smtClean="0">
                <a:ln>
                  <a:noFill/>
                </a:ln>
                <a:solidFill>
                  <a:srgbClr val="2D2E2D"/>
                </a:solidFill>
                <a:effectLst/>
                <a:uLnTx/>
                <a:uFillTx/>
                <a:latin typeface="微软雅黑" panose="020B0503020204020204" pitchFamily="34" charset="-122"/>
                <a:ea typeface="微软雅黑" panose="020B0503020204020204" pitchFamily="34" charset="-122"/>
                <a:cs typeface="+mn-cs"/>
              </a:rPr>
              <a:t>11</a:t>
            </a:fld>
            <a:endParaRPr kumimoji="0" lang="zh-CN" altLang="en-US" sz="12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 name="组 4"/>
          <p:cNvGrpSpPr/>
          <p:nvPr userDrawn="1"/>
        </p:nvGrpSpPr>
        <p:grpSpPr bwMode="hidden">
          <a:xfrm>
            <a:off x="-1" y="0"/>
            <a:ext cx="12192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1293845" y="1909346"/>
            <a:ext cx="9604310" cy="3383280"/>
          </a:xfrm>
        </p:spPr>
        <p:txBody>
          <a:bodyPr rtlCol="0" anchor="b">
            <a:normAutofit/>
          </a:bodyPr>
          <a:lstStyle>
            <a:lvl1pPr algn="l">
              <a:lnSpc>
                <a:spcPct val="100000"/>
              </a:lnSpc>
              <a:defRPr sz="8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cxnSp>
        <p:nvCxnSpPr>
          <p:cNvPr id="58" name="直接连接符​​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idx="1"/>
          </p:nvPr>
        </p:nvSpPr>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页脚占位符 4"/>
          <p:cNvSpPr>
            <a:spLocks noGrp="1"/>
          </p:cNvSpPr>
          <p:nvPr>
            <p:ph type="ftr" sz="quarter" idx="11"/>
          </p:nvPr>
        </p:nvSpPr>
        <p:spPr/>
        <p:txBody>
          <a:bodyPr rtlCol="0"/>
          <a:lstStyle/>
          <a:p>
            <a:pPr rtl="0"/>
            <a:r>
              <a:rPr lang="zh-CN" altLang="en-US" dirty="0"/>
              <a:t>添加页脚</a:t>
            </a:r>
          </a:p>
        </p:txBody>
      </p:sp>
      <p:sp>
        <p:nvSpPr>
          <p:cNvPr id="4" name="日期占位符 3"/>
          <p:cNvSpPr>
            <a:spLocks noGrp="1"/>
          </p:cNvSpPr>
          <p:nvPr>
            <p:ph type="dt" sz="half" idx="10"/>
          </p:nvPr>
        </p:nvSpPr>
        <p:spPr/>
        <p:txBody>
          <a:bodyPr rtlCol="0"/>
          <a:lstStyle>
            <a:lvl1pPr>
              <a:defRPr/>
            </a:lvl1pPr>
          </a:lstStyle>
          <a:p>
            <a:fld id="{5B21F106-0919-44CF-AC0D-F9106B3B2262}" type="datetime2">
              <a:rPr lang="zh-CN" altLang="en-US" smtClean="0"/>
              <a:t>2020年11月24日</a:t>
            </a:fld>
            <a:endParaRPr lang="zh-CN" altLang="en-US" dirty="0"/>
          </a:p>
        </p:txBody>
      </p:sp>
      <p:sp>
        <p:nvSpPr>
          <p:cNvPr id="6" name="灯片编号占位符 5"/>
          <p:cNvSpPr>
            <a:spLocks noGrp="1"/>
          </p:cNvSpPr>
          <p:nvPr>
            <p:ph type="sldNum" sz="quarter" idx="12"/>
          </p:nvPr>
        </p:nvSpPr>
        <p:spPr/>
        <p:txBody>
          <a:bodyPr rtlCol="0"/>
          <a:lstStyle/>
          <a:p>
            <a:pPr rtl="0"/>
            <a:fld id="{E31375A4-56A4-47D6-9801-1991572033F7}"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userDrawn="1"/>
        </p:nvGrpSpPr>
        <p:grpSpPr bwMode="hidden">
          <a:xfrm>
            <a:off x="-1" y="0"/>
            <a:ext cx="12192002" cy="6858000"/>
            <a:chOff x="-1" y="0"/>
            <a:chExt cx="12192002" cy="6858000"/>
          </a:xfrm>
        </p:grpSpPr>
        <p:cxnSp>
          <p:nvCxnSpPr>
            <p:cNvPr id="8" name="直接连接符​​(S)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接连接符​​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接连接符​​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接连接符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接连接符​​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单击此处编辑母版文本样式</a:t>
            </a:r>
          </a:p>
        </p:txBody>
      </p:sp>
      <p:cxnSp>
        <p:nvCxnSpPr>
          <p:cNvPr id="58" name="直接连接符​​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内容占位符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页脚占位符 5"/>
          <p:cNvSpPr>
            <a:spLocks noGrp="1"/>
          </p:cNvSpPr>
          <p:nvPr>
            <p:ph type="ftr" sz="quarter" idx="11"/>
          </p:nvPr>
        </p:nvSpPr>
        <p:spPr/>
        <p:txBody>
          <a:bodyPr rtlCol="0"/>
          <a:lstStyle/>
          <a:p>
            <a:pPr rtl="0"/>
            <a:r>
              <a:rPr lang="zh-CN" altLang="en-US" dirty="0"/>
              <a:t>添加页脚</a:t>
            </a:r>
          </a:p>
        </p:txBody>
      </p:sp>
      <p:sp>
        <p:nvSpPr>
          <p:cNvPr id="5" name="日期占位符 4"/>
          <p:cNvSpPr>
            <a:spLocks noGrp="1"/>
          </p:cNvSpPr>
          <p:nvPr>
            <p:ph type="dt" sz="half" idx="10"/>
          </p:nvPr>
        </p:nvSpPr>
        <p:spPr/>
        <p:txBody>
          <a:bodyPr rtlCol="0"/>
          <a:lstStyle>
            <a:lvl1pPr>
              <a:defRPr/>
            </a:lvl1pPr>
          </a:lstStyle>
          <a:p>
            <a:fld id="{C45AD5DA-9C90-409A-AEC4-BF5AF7FBB0A8}" type="datetime2">
              <a:rPr lang="zh-CN" altLang="en-US" smtClean="0"/>
              <a:t>2020年11月24日</a:t>
            </a:fld>
            <a:endParaRPr lang="zh-CN" altLang="en-US" dirty="0"/>
          </a:p>
        </p:txBody>
      </p:sp>
      <p:sp>
        <p:nvSpPr>
          <p:cNvPr id="7" name="灯片编号占位符 6"/>
          <p:cNvSpPr>
            <a:spLocks noGrp="1"/>
          </p:cNvSpPr>
          <p:nvPr>
            <p:ph type="sldNum" sz="quarter" idx="12"/>
          </p:nvPr>
        </p:nvSpPr>
        <p:spPr/>
        <p:txBody>
          <a:bodyPr rtlCol="0"/>
          <a:lstStyle/>
          <a:p>
            <a:pPr rtl="0"/>
            <a:fld id="{E31375A4-56A4-47D6-9801-1991572033F7}"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295400" y="2503713"/>
            <a:ext cx="4572000" cy="3287487"/>
          </a:xfrm>
        </p:spPr>
        <p:txBody>
          <a:bodyPr rtlCol="0">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文本占位符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324600" y="2503713"/>
            <a:ext cx="4572000" cy="3287487"/>
          </a:xfrm>
        </p:spPr>
        <p:txBody>
          <a:bodyPr rtlCol="0">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a:t>添加页脚</a:t>
            </a:r>
            <a:endParaRPr lang="zh-CN" altLang="en-US" dirty="0"/>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C804EAB-EB04-4910-A5F0-0C86B02F191A}" type="datetime2">
              <a:rPr lang="zh-CN" altLang="en-US" smtClean="0"/>
              <a:t>2020年11月24日</a:t>
            </a:fld>
            <a:endParaRPr lang="zh-CN" altLang="en-US" dirty="0"/>
          </a:p>
        </p:txBody>
      </p:sp>
      <p:sp>
        <p:nvSpPr>
          <p:cNvPr id="9" name="灯片编号占位符 8"/>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E31375A4-56A4-47D6-9801-1991572033F7}"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4" name="页脚占位符 3"/>
          <p:cNvSpPr>
            <a:spLocks noGrp="1"/>
          </p:cNvSpPr>
          <p:nvPr>
            <p:ph type="ftr" sz="quarter" idx="11"/>
          </p:nvPr>
        </p:nvSpPr>
        <p:spPr/>
        <p:txBody>
          <a:bodyPr rtlCol="0"/>
          <a:lstStyle/>
          <a:p>
            <a:pPr rtl="0"/>
            <a:r>
              <a:rPr lang="zh-CN" altLang="en-US" noProof="0" dirty="0"/>
              <a:t>添加页脚</a:t>
            </a:r>
          </a:p>
        </p:txBody>
      </p:sp>
      <p:sp>
        <p:nvSpPr>
          <p:cNvPr id="3" name="日期占位符 2"/>
          <p:cNvSpPr>
            <a:spLocks noGrp="1"/>
          </p:cNvSpPr>
          <p:nvPr>
            <p:ph type="dt" sz="half" idx="10"/>
          </p:nvPr>
        </p:nvSpPr>
        <p:spPr/>
        <p:txBody>
          <a:bodyPr rtlCol="0"/>
          <a:lstStyle>
            <a:lvl1pPr>
              <a:defRPr/>
            </a:lvl1pPr>
          </a:lstStyle>
          <a:p>
            <a:fld id="{F188EC63-E32B-433A-83B8-71B34F175A78}" type="datetime2">
              <a:rPr lang="zh-CN" altLang="en-US" smtClean="0"/>
              <a:t>2020年11月24日</a:t>
            </a:fld>
            <a:endParaRPr lang="zh-CN" altLang="en-US" dirty="0"/>
          </a:p>
        </p:txBody>
      </p:sp>
      <p:sp>
        <p:nvSpPr>
          <p:cNvPr id="5" name="灯片编号占位符 4"/>
          <p:cNvSpPr>
            <a:spLocks noGrp="1"/>
          </p:cNvSpPr>
          <p:nvPr>
            <p:ph type="sldNum" sz="quarter" idx="12"/>
          </p:nvPr>
        </p:nvSpPr>
        <p:spPr/>
        <p:txBody>
          <a:bodyPr rtlCol="0"/>
          <a:lstStyle/>
          <a:p>
            <a:pPr rtl="0"/>
            <a:fld id="{E31375A4-56A4-47D6-9801-1991572033F7}"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pSp>
        <p:nvGrpSpPr>
          <p:cNvPr id="161" name="组 160"/>
          <p:cNvGrpSpPr/>
          <p:nvPr userDrawn="1"/>
        </p:nvGrpSpPr>
        <p:grpSpPr bwMode="hidden">
          <a:xfrm>
            <a:off x="-1" y="0"/>
            <a:ext cx="12192002" cy="6858000"/>
            <a:chOff x="-1" y="0"/>
            <a:chExt cx="12192002" cy="6858000"/>
          </a:xfrm>
        </p:grpSpPr>
        <p:cxnSp>
          <p:nvCxnSpPr>
            <p:cNvPr id="162" name="直接连接符​​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组 177"/>
            <p:cNvGrpSpPr/>
            <p:nvPr userDrawn="1"/>
          </p:nvGrpSpPr>
          <p:grpSpPr bwMode="hidden">
            <a:xfrm>
              <a:off x="-1" y="0"/>
              <a:ext cx="12192001" cy="6858000"/>
              <a:chOff x="-1" y="0"/>
              <a:chExt cx="12192001" cy="6858000"/>
            </a:xfrm>
          </p:grpSpPr>
          <p:cxnSp>
            <p:nvCxnSpPr>
              <p:cNvPr id="196" name="直接连接符​​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组 200"/>
              <p:cNvGrpSpPr/>
              <p:nvPr/>
            </p:nvGrpSpPr>
            <p:grpSpPr bwMode="hidden">
              <a:xfrm>
                <a:off x="6327885" y="0"/>
                <a:ext cx="5864115" cy="5898673"/>
                <a:chOff x="6327885" y="0"/>
                <a:chExt cx="5864115" cy="5898673"/>
              </a:xfrm>
            </p:grpSpPr>
            <p:cxnSp>
              <p:nvCxnSpPr>
                <p:cNvPr id="207" name="直接连接符​​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直接连接符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组 178"/>
            <p:cNvGrpSpPr/>
            <p:nvPr userDrawn="1"/>
          </p:nvGrpSpPr>
          <p:grpSpPr bwMode="hidden">
            <a:xfrm flipH="1">
              <a:off x="0" y="0"/>
              <a:ext cx="12192001" cy="6858000"/>
              <a:chOff x="-1" y="0"/>
              <a:chExt cx="12192001" cy="6858000"/>
            </a:xfrm>
          </p:grpSpPr>
          <p:cxnSp>
            <p:nvCxnSpPr>
              <p:cNvPr id="180" name="直接连接符​​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组 184"/>
              <p:cNvGrpSpPr/>
              <p:nvPr/>
            </p:nvGrpSpPr>
            <p:grpSpPr bwMode="hidden">
              <a:xfrm>
                <a:off x="6327885" y="0"/>
                <a:ext cx="5864115" cy="5898673"/>
                <a:chOff x="6327885" y="0"/>
                <a:chExt cx="5864115" cy="5898673"/>
              </a:xfrm>
            </p:grpSpPr>
            <p:cxnSp>
              <p:nvCxnSpPr>
                <p:cNvPr id="191" name="直接连接符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直接连接符​​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页脚占位符 212"/>
          <p:cNvSpPr>
            <a:spLocks noGrp="1"/>
          </p:cNvSpPr>
          <p:nvPr>
            <p:ph type="ftr" sz="quarter" idx="11"/>
          </p:nvPr>
        </p:nvSpPr>
        <p:spPr/>
        <p:txBody>
          <a:bodyPr rtlCol="0"/>
          <a:lstStyle/>
          <a:p>
            <a:pPr rtl="0"/>
            <a:r>
              <a:rPr lang="zh-CN" altLang="en-US" dirty="0"/>
              <a:t>添加页脚</a:t>
            </a:r>
          </a:p>
        </p:txBody>
      </p:sp>
      <p:sp>
        <p:nvSpPr>
          <p:cNvPr id="212" name="日期占位符 211"/>
          <p:cNvSpPr>
            <a:spLocks noGrp="1"/>
          </p:cNvSpPr>
          <p:nvPr>
            <p:ph type="dt" sz="half" idx="10"/>
          </p:nvPr>
        </p:nvSpPr>
        <p:spPr/>
        <p:txBody>
          <a:bodyPr rtlCol="0"/>
          <a:lstStyle>
            <a:lvl1pPr>
              <a:defRPr/>
            </a:lvl1pPr>
          </a:lstStyle>
          <a:p>
            <a:fld id="{4AC140E9-DB3B-4723-837F-C99C9DC2784C}" type="datetime2">
              <a:rPr lang="zh-CN" altLang="en-US" smtClean="0"/>
              <a:t>2020年11月24日</a:t>
            </a:fld>
            <a:endParaRPr lang="zh-CN" altLang="en-US" dirty="0"/>
          </a:p>
        </p:txBody>
      </p:sp>
      <p:sp>
        <p:nvSpPr>
          <p:cNvPr id="214" name="幻灯片编号占位符 213"/>
          <p:cNvSpPr>
            <a:spLocks noGrp="1"/>
          </p:cNvSpPr>
          <p:nvPr>
            <p:ph type="sldNum" sz="quarter" idx="12"/>
          </p:nvPr>
        </p:nvSpPr>
        <p:spPr/>
        <p:txBody>
          <a:bodyPr rtlCol="0"/>
          <a:lstStyle/>
          <a:p>
            <a:pPr rtl="0"/>
            <a:fld id="{E31375A4-56A4-47D6-9801-1991572033F7}" type="slidenum">
              <a:rPr lang="en-US" altLang="zh-CN"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带标题的内容">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userDrawn="1"/>
        </p:nvGrpSpPr>
        <p:grpSpPr bwMode="hidden">
          <a:xfrm>
            <a:off x="-1" y="0"/>
            <a:ext cx="12192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913152" y="571500"/>
            <a:ext cx="3657600" cy="2197100"/>
          </a:xfr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43197" y="571500"/>
            <a:ext cx="6217920" cy="5715000"/>
          </a:xfrm>
        </p:spPr>
        <p:txBody>
          <a:bodyPr rtlCol="0">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cxnSp>
        <p:nvCxnSpPr>
          <p:cNvPr id="60" name="直接连接符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5" name="日期占位符 4"/>
          <p:cNvSpPr>
            <a:spLocks noGrp="1"/>
          </p:cNvSpPr>
          <p:nvPr>
            <p:ph type="dt" sz="half" idx="10"/>
          </p:nvPr>
        </p:nvSpPr>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B432DCC3-517C-49BA-ABA2-B2F6E7404DD7}" type="datetime2">
              <a:rPr lang="zh-CN" altLang="en-US" smtClean="0"/>
              <a:t>2020年11月24日</a:t>
            </a:fld>
            <a:endParaRPr lang="zh-CN" altLang="en-US" dirty="0"/>
          </a:p>
        </p:txBody>
      </p:sp>
      <p:sp>
        <p:nvSpPr>
          <p:cNvPr id="8" name="幻灯片编号占位符 7"/>
          <p:cNvSpPr>
            <a:spLocks noGrp="1"/>
          </p:cNvSpPr>
          <p:nvPr>
            <p:ph type="sldNum" sz="quarter" idx="12"/>
          </p:nvPr>
        </p:nvSpPr>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组 7"/>
          <p:cNvGrpSpPr/>
          <p:nvPr/>
        </p:nvGrpSpPr>
        <p:grpSpPr bwMode="hidden">
          <a:xfrm>
            <a:off x="-1" y="0"/>
            <a:ext cx="12192002" cy="6858000"/>
            <a:chOff x="-1" y="0"/>
            <a:chExt cx="12192002" cy="6858000"/>
          </a:xfrm>
        </p:grpSpPr>
        <p:cxnSp>
          <p:nvCxnSpPr>
            <p:cNvPr id="9" name="直接连接符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组 24"/>
            <p:cNvGrpSpPr/>
            <p:nvPr/>
          </p:nvGrpSpPr>
          <p:grpSpPr bwMode="hidden">
            <a:xfrm>
              <a:off x="-1" y="0"/>
              <a:ext cx="12192001" cy="6858000"/>
              <a:chOff x="-1" y="0"/>
              <a:chExt cx="12192001" cy="6858000"/>
            </a:xfrm>
          </p:grpSpPr>
          <p:cxnSp>
            <p:nvCxnSpPr>
              <p:cNvPr id="43" name="直接连接符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组 47"/>
              <p:cNvGrpSpPr/>
              <p:nvPr/>
            </p:nvGrpSpPr>
            <p:grpSpPr bwMode="hidden">
              <a:xfrm>
                <a:off x="6327885" y="0"/>
                <a:ext cx="5864115" cy="5898673"/>
                <a:chOff x="6327885" y="0"/>
                <a:chExt cx="5864115" cy="5898673"/>
              </a:xfrm>
            </p:grpSpPr>
            <p:cxnSp>
              <p:nvCxnSpPr>
                <p:cNvPr id="54" name="直接连接符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直接连接符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 25"/>
            <p:cNvGrpSpPr/>
            <p:nvPr/>
          </p:nvGrpSpPr>
          <p:grpSpPr bwMode="hidden">
            <a:xfrm flipH="1">
              <a:off x="0" y="0"/>
              <a:ext cx="12192001" cy="6858000"/>
              <a:chOff x="-1" y="0"/>
              <a:chExt cx="12192001" cy="6858000"/>
            </a:xfrm>
          </p:grpSpPr>
          <p:cxnSp>
            <p:nvCxnSpPr>
              <p:cNvPr id="27" name="直接连接符​​(S)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组 31"/>
              <p:cNvGrpSpPr/>
              <p:nvPr/>
            </p:nvGrpSpPr>
            <p:grpSpPr bwMode="hidden">
              <a:xfrm>
                <a:off x="6327885" y="0"/>
                <a:ext cx="5864115" cy="5898673"/>
                <a:chOff x="6327885" y="0"/>
                <a:chExt cx="5864115" cy="5898673"/>
              </a:xfrm>
            </p:grpSpPr>
            <p:cxnSp>
              <p:nvCxnSpPr>
                <p:cNvPr id="38" name="直接连接符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矩形​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cxnSp>
        <p:nvCxnSpPr>
          <p:cNvPr id="59" name="直接连接符​​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7909560" y="576072"/>
            <a:ext cx="3657600" cy="2194560"/>
          </a:xfr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descr="为添加图像预留的空占位符。单击占位符，选择要添加的图像。"/>
          <p:cNvSpPr>
            <a:spLocks noGrp="1"/>
          </p:cNvSpPr>
          <p:nvPr>
            <p:ph type="pic" idx="1"/>
          </p:nvPr>
        </p:nvSpPr>
        <p:spPr>
          <a:xfrm>
            <a:off x="4412" y="-159"/>
            <a:ext cx="7315200" cy="6858000"/>
          </a:xfrm>
        </p:spPr>
        <p:txBody>
          <a:bodyPr tIns="457200" rtlCol="0">
            <a:normAutofit/>
          </a:bodyPr>
          <a:lstStyle>
            <a:lvl1pPr marL="0" indent="0" algn="ctr">
              <a:buNone/>
              <a:defRPr sz="2000">
                <a:latin typeface="微软雅黑" panose="020B0503020204020204" pitchFamily="34" charset="-122"/>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pPr rtl="0"/>
            <a:r>
              <a:rPr lang="zh-CN" altLang="en-US" noProof="0" dirty="0"/>
              <a:t>添加页脚</a:t>
            </a:r>
          </a:p>
        </p:txBody>
      </p:sp>
      <p:sp>
        <p:nvSpPr>
          <p:cNvPr id="4" name="日期占位符 3"/>
          <p:cNvSpPr>
            <a:spLocks noGrp="1"/>
          </p:cNvSpPr>
          <p:nvPr>
            <p:ph type="dt" sz="half" idx="10"/>
          </p:nvPr>
        </p:nvSpPr>
        <p:spPr/>
        <p:txBody>
          <a:bodyPr rtlCol="0"/>
          <a:lstStyle>
            <a:lvl1pPr>
              <a:defRPr/>
            </a:lvl1pPr>
          </a:lstStyle>
          <a:p>
            <a:fld id="{5449DBDA-CE7C-4E9D-B055-39B80B798BAE}" type="datetime2">
              <a:rPr lang="zh-CN" altLang="en-US" smtClean="0"/>
              <a:t>2020年11月24日</a:t>
            </a:fld>
            <a:endParaRPr lang="zh-CN" altLang="en-US" dirty="0"/>
          </a:p>
        </p:txBody>
      </p:sp>
      <p:sp>
        <p:nvSpPr>
          <p:cNvPr id="6" name="灯片编号占位符 5"/>
          <p:cNvSpPr>
            <a:spLocks noGrp="1"/>
          </p:cNvSpPr>
          <p:nvPr>
            <p:ph type="sldNum" sz="quarter" idx="12"/>
          </p:nvPr>
        </p:nvSpPr>
        <p:spPr/>
        <p:txBody>
          <a:bodyPr rtlCol="0"/>
          <a:lstStyle/>
          <a:p>
            <a:pPr rtl="0"/>
            <a:fld id="{E31375A4-56A4-47D6-9801-1991572033F7}"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209314" y="489856"/>
            <a:ext cx="1687286" cy="5301343"/>
          </a:xfrm>
        </p:spPr>
        <p:txBody>
          <a:bodyPr vert="eaVert"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1295399" y="489856"/>
            <a:ext cx="7587344" cy="5301343"/>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pPr rtl="0"/>
            <a:r>
              <a:rPr lang="zh-CN" altLang="en-US" noProof="0" dirty="0"/>
              <a:t>添加页脚</a:t>
            </a:r>
          </a:p>
        </p:txBody>
      </p:sp>
      <p:sp>
        <p:nvSpPr>
          <p:cNvPr id="4" name="日期占位符 3"/>
          <p:cNvSpPr>
            <a:spLocks noGrp="1"/>
          </p:cNvSpPr>
          <p:nvPr>
            <p:ph type="dt" sz="half" idx="10"/>
          </p:nvPr>
        </p:nvSpPr>
        <p:spPr/>
        <p:txBody>
          <a:bodyPr rtlCol="0"/>
          <a:lstStyle>
            <a:lvl1pPr>
              <a:defRPr/>
            </a:lvl1pPr>
          </a:lstStyle>
          <a:p>
            <a:fld id="{EF210B5A-AA01-419B-805F-32B7A7B038C7}" type="datetime2">
              <a:rPr lang="zh-CN" altLang="en-US" smtClean="0"/>
              <a:t>2020年11月24日</a:t>
            </a:fld>
            <a:endParaRPr lang="zh-CN" altLang="en-US" dirty="0"/>
          </a:p>
        </p:txBody>
      </p:sp>
      <p:sp>
        <p:nvSpPr>
          <p:cNvPr id="6" name="灯片编号占位符 5"/>
          <p:cNvSpPr>
            <a:spLocks noGrp="1"/>
          </p:cNvSpPr>
          <p:nvPr>
            <p:ph type="sldNum" sz="quarter" idx="12"/>
          </p:nvPr>
        </p:nvSpPr>
        <p:spPr/>
        <p:txBody>
          <a:bodyPr rtlCol="0"/>
          <a:lstStyle/>
          <a:p>
            <a:pPr rtl="0"/>
            <a:fld id="{E31375A4-56A4-47D6-9801-1991572033F7}" type="slidenum">
              <a:rPr lang="en-US" altLang="zh-CN" noProof="0" smtClean="0"/>
              <a:t>‹#›</a:t>
            </a:fld>
            <a:endParaRPr lang="zh-CN" altLang="en-US" noProof="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5" name="组 4"/>
          <p:cNvGrpSpPr/>
          <p:nvPr/>
        </p:nvGrpSpPr>
        <p:grpSpPr bwMode="hidden">
          <a:xfrm>
            <a:off x="-1" y="0"/>
            <a:ext cx="12192002" cy="6858000"/>
            <a:chOff x="-1" y="0"/>
            <a:chExt cx="12192002" cy="6858000"/>
          </a:xfrm>
        </p:grpSpPr>
        <p:cxnSp>
          <p:nvCxnSpPr>
            <p:cNvPr id="6" name="直接连接符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组 22"/>
            <p:cNvGrpSpPr/>
            <p:nvPr userDrawn="1"/>
          </p:nvGrpSpPr>
          <p:grpSpPr bwMode="hidden">
            <a:xfrm>
              <a:off x="-1" y="0"/>
              <a:ext cx="12192001" cy="6858000"/>
              <a:chOff x="-1" y="0"/>
              <a:chExt cx="12192001" cy="6858000"/>
            </a:xfrm>
          </p:grpSpPr>
          <p:cxnSp>
            <p:nvCxnSpPr>
              <p:cNvPr id="41" name="直接连接符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组 45"/>
              <p:cNvGrpSpPr/>
              <p:nvPr/>
            </p:nvGrpSpPr>
            <p:grpSpPr bwMode="hidden">
              <a:xfrm>
                <a:off x="6327885" y="0"/>
                <a:ext cx="5864115" cy="5898673"/>
                <a:chOff x="6327885" y="0"/>
                <a:chExt cx="5864115" cy="5898673"/>
              </a:xfrm>
            </p:grpSpPr>
            <p:cxnSp>
              <p:nvCxnSpPr>
                <p:cNvPr id="52" name="直接连接符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直接连接符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S)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 23"/>
            <p:cNvGrpSpPr/>
            <p:nvPr userDrawn="1"/>
          </p:nvGrpSpPr>
          <p:grpSpPr bwMode="hidden">
            <a:xfrm flipH="1">
              <a:off x="0" y="0"/>
              <a:ext cx="12192001" cy="6858000"/>
              <a:chOff x="-1" y="0"/>
              <a:chExt cx="12192001" cy="6858000"/>
            </a:xfrm>
          </p:grpSpPr>
          <p:cxnSp>
            <p:nvCxnSpPr>
              <p:cNvPr id="25" name="直接连接符​​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组 29"/>
              <p:cNvGrpSpPr/>
              <p:nvPr/>
            </p:nvGrpSpPr>
            <p:grpSpPr bwMode="hidden">
              <a:xfrm>
                <a:off x="6327885" y="0"/>
                <a:ext cx="5864115" cy="5898673"/>
                <a:chOff x="6327885" y="0"/>
                <a:chExt cx="5864115" cy="5898673"/>
              </a:xfrm>
            </p:grpSpPr>
            <p:cxnSp>
              <p:nvCxnSpPr>
                <p:cNvPr id="36" name="直接连接符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S)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ctrTitle"/>
          </p:nvPr>
        </p:nvSpPr>
        <p:spPr>
          <a:xfrm>
            <a:off x="1293845" y="1909346"/>
            <a:ext cx="9604310" cy="3383280"/>
          </a:xfrm>
        </p:spPr>
        <p:txBody>
          <a:bodyPr rtlCol="0" anchor="b">
            <a:normAutofit/>
          </a:bodyPr>
          <a:lstStyle>
            <a:lvl1pPr algn="l">
              <a:lnSpc>
                <a:spcPct val="100000"/>
              </a:lnSpc>
              <a:defRPr sz="8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1293845" y="5432564"/>
            <a:ext cx="9604310" cy="457200"/>
          </a:xfrm>
        </p:spPr>
        <p:txBody>
          <a:bodyPr rtlCol="0">
            <a:normAutofit/>
          </a:bodyPr>
          <a:lstStyle>
            <a:lvl1pPr marL="0" indent="0" algn="l">
              <a:spcBef>
                <a:spcPts val="0"/>
              </a:spcBef>
              <a:buNone/>
              <a:defRPr sz="2000" b="0">
                <a:solidFill>
                  <a:schemeClr val="accent1">
                    <a:lumMod val="75000"/>
                  </a:schemeClr>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cxnSp>
        <p:nvCxnSpPr>
          <p:cNvPr id="58" name="直接连接符​​ 57"/>
          <p:cNvCxnSpPr/>
          <p:nvPr/>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idx="1"/>
          </p:nvPr>
        </p:nvSpPr>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页脚占位符 4"/>
          <p:cNvSpPr>
            <a:spLocks noGrp="1"/>
          </p:cNvSpPr>
          <p:nvPr>
            <p:ph type="ftr" sz="quarter" idx="11"/>
          </p:nvPr>
        </p:nvSpPr>
        <p:spPr/>
        <p:txBody>
          <a:bodyPr rtlCol="0"/>
          <a:lstStyle/>
          <a:p>
            <a:endParaRPr lang="zh-CN" altLang="en-US"/>
          </a:p>
        </p:txBody>
      </p:sp>
      <p:sp>
        <p:nvSpPr>
          <p:cNvPr id="4" name="日期占位符 3"/>
          <p:cNvSpPr>
            <a:spLocks noGrp="1"/>
          </p:cNvSpPr>
          <p:nvPr>
            <p:ph type="dt" sz="half" idx="10"/>
          </p:nvPr>
        </p:nvSpPr>
        <p:spPr/>
        <p:txBody>
          <a:bodyPr rtlCol="0"/>
          <a:lstStyle>
            <a:lvl1pPr>
              <a:defRPr/>
            </a:lvl1pPr>
          </a:lstStyle>
          <a:p>
            <a:fld id="{99BDA66A-6257-4B64-8000-3CF6CB890E5E}" type="datetimeFigureOut">
              <a:rPr lang="zh-CN" altLang="en-US" smtClean="0"/>
              <a:t>2020/11/24</a:t>
            </a:fld>
            <a:endParaRPr lang="zh-CN" altLang="en-US"/>
          </a:p>
        </p:txBody>
      </p:sp>
      <p:sp>
        <p:nvSpPr>
          <p:cNvPr id="6" name="灯片编号占位符 5"/>
          <p:cNvSpPr>
            <a:spLocks noGrp="1"/>
          </p:cNvSpPr>
          <p:nvPr>
            <p:ph type="sldNum" sz="quarter" idx="12"/>
          </p:nvPr>
        </p:nvSpPr>
        <p:spPr/>
        <p:txBody>
          <a:bodyPr rtlCol="0"/>
          <a:lstStyle/>
          <a:p>
            <a:fld id="{39E3F79D-25C3-4086-85C2-5760156574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组 6"/>
          <p:cNvGrpSpPr/>
          <p:nvPr/>
        </p:nvGrpSpPr>
        <p:grpSpPr bwMode="hidden">
          <a:xfrm>
            <a:off x="-1" y="0"/>
            <a:ext cx="12192002" cy="6858000"/>
            <a:chOff x="-1" y="0"/>
            <a:chExt cx="12192002" cy="6858000"/>
          </a:xfrm>
        </p:grpSpPr>
        <p:cxnSp>
          <p:nvCxnSpPr>
            <p:cNvPr id="8" name="直接连接符​​(S)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23"/>
            <p:cNvGrpSpPr/>
            <p:nvPr userDrawn="1"/>
          </p:nvGrpSpPr>
          <p:grpSpPr bwMode="hidden">
            <a:xfrm>
              <a:off x="-1" y="0"/>
              <a:ext cx="12192001" cy="6858000"/>
              <a:chOff x="-1" y="0"/>
              <a:chExt cx="12192001" cy="6858000"/>
            </a:xfrm>
          </p:grpSpPr>
          <p:cxnSp>
            <p:nvCxnSpPr>
              <p:cNvPr id="42" name="直接连接符​​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46"/>
              <p:cNvGrpSpPr/>
              <p:nvPr/>
            </p:nvGrpSpPr>
            <p:grpSpPr bwMode="hidden">
              <a:xfrm>
                <a:off x="6327885" y="0"/>
                <a:ext cx="5864115" cy="5898673"/>
                <a:chOff x="6327885" y="0"/>
                <a:chExt cx="5864115" cy="5898673"/>
              </a:xfrm>
            </p:grpSpPr>
            <p:cxnSp>
              <p:nvCxnSpPr>
                <p:cNvPr id="53" name="直接连接符​​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S)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接连接符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S)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userDrawn="1"/>
          </p:nvGrpSpPr>
          <p:grpSpPr bwMode="hidden">
            <a:xfrm flipH="1">
              <a:off x="0" y="0"/>
              <a:ext cx="12192001" cy="6858000"/>
              <a:chOff x="-1" y="0"/>
              <a:chExt cx="12192001" cy="6858000"/>
            </a:xfrm>
          </p:grpSpPr>
          <p:cxnSp>
            <p:nvCxnSpPr>
              <p:cNvPr id="26" name="直接连接符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30"/>
              <p:cNvGrpSpPr/>
              <p:nvPr/>
            </p:nvGrpSpPr>
            <p:grpSpPr bwMode="hidden">
              <a:xfrm>
                <a:off x="6327885" y="0"/>
                <a:ext cx="5864115" cy="5898673"/>
                <a:chOff x="6327885" y="0"/>
                <a:chExt cx="5864115" cy="5898673"/>
              </a:xfrm>
            </p:grpSpPr>
            <p:cxnSp>
              <p:nvCxnSpPr>
                <p:cNvPr id="37" name="直接连接符​​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S)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S)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nvPr>
        </p:nvSpPr>
        <p:spPr>
          <a:xfrm>
            <a:off x="1295400" y="2541573"/>
            <a:ext cx="9601200" cy="2743200"/>
          </a:xfrm>
        </p:spPr>
        <p:txBody>
          <a:bodyPr rtlCol="0" anchor="b">
            <a:normAutofit/>
          </a:bodyPr>
          <a:lstStyle>
            <a:lvl1pPr>
              <a:lnSpc>
                <a:spcPct val="85000"/>
              </a:lnSpc>
              <a:defRPr sz="6000" cap="none" baseline="0">
                <a:solidFill>
                  <a:schemeClr val="tx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295400" y="5431536"/>
            <a:ext cx="9601200" cy="457200"/>
          </a:xfrm>
        </p:spPr>
        <p:txBody>
          <a:bodyPr rtlCol="0">
            <a:normAutofit/>
          </a:bodyPr>
          <a:lstStyle>
            <a:lvl1pPr marL="0" indent="0">
              <a:spcBef>
                <a:spcPts val="0"/>
              </a:spcBef>
              <a:buNone/>
              <a:defRPr sz="2000" b="0">
                <a:solidFill>
                  <a:schemeClr val="tx1"/>
                </a:solidFill>
                <a:latin typeface="微软雅黑" panose="020B0503020204020204" pitchFamily="34" charset="-122"/>
                <a:ea typeface="微软雅黑" panose="020B0503020204020204" pitchFamily="34" charset="-122"/>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noProof="0"/>
              <a:t>单击此处编辑母版文本样式</a:t>
            </a:r>
          </a:p>
        </p:txBody>
      </p:sp>
      <p:cxnSp>
        <p:nvCxnSpPr>
          <p:cNvPr id="58" name="直接连接符​​ 57"/>
          <p:cNvCxnSpPr/>
          <p:nvPr/>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sz="half" idx="1"/>
          </p:nvPr>
        </p:nvSpPr>
        <p:spPr>
          <a:xfrm>
            <a:off x="12954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内容占位符 3"/>
          <p:cNvSpPr>
            <a:spLocks noGrp="1"/>
          </p:cNvSpPr>
          <p:nvPr>
            <p:ph sz="half" idx="2"/>
          </p:nvPr>
        </p:nvSpPr>
        <p:spPr>
          <a:xfrm>
            <a:off x="6324600" y="1981199"/>
            <a:ext cx="4572000" cy="3810001"/>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页脚占位符 5"/>
          <p:cNvSpPr>
            <a:spLocks noGrp="1"/>
          </p:cNvSpPr>
          <p:nvPr>
            <p:ph type="ftr" sz="quarter" idx="11"/>
          </p:nvPr>
        </p:nvSpPr>
        <p:spPr/>
        <p:txBody>
          <a:bodyPr rtlCol="0"/>
          <a:lstStyle/>
          <a:p>
            <a:endParaRPr lang="zh-CN" altLang="en-US"/>
          </a:p>
        </p:txBody>
      </p:sp>
      <p:sp>
        <p:nvSpPr>
          <p:cNvPr id="5" name="日期占位符 4"/>
          <p:cNvSpPr>
            <a:spLocks noGrp="1"/>
          </p:cNvSpPr>
          <p:nvPr>
            <p:ph type="dt" sz="half" idx="10"/>
          </p:nvPr>
        </p:nvSpPr>
        <p:spPr/>
        <p:txBody>
          <a:bodyPr rtlCol="0"/>
          <a:lstStyle>
            <a:lvl1pPr>
              <a:defRPr/>
            </a:lvl1pPr>
          </a:lstStyle>
          <a:p>
            <a:fld id="{99BDA66A-6257-4B64-8000-3CF6CB890E5E}" type="datetimeFigureOut">
              <a:rPr lang="zh-CN" altLang="en-US" smtClean="0"/>
              <a:t>2020/11/24</a:t>
            </a:fld>
            <a:endParaRPr lang="zh-CN" altLang="en-US"/>
          </a:p>
        </p:txBody>
      </p:sp>
      <p:sp>
        <p:nvSpPr>
          <p:cNvPr id="7" name="灯片编号占位符 6"/>
          <p:cNvSpPr>
            <a:spLocks noGrp="1"/>
          </p:cNvSpPr>
          <p:nvPr>
            <p:ph type="sldNum" sz="quarter" idx="12"/>
          </p:nvPr>
        </p:nvSpPr>
        <p:spPr/>
        <p:txBody>
          <a:bodyPr rtlCol="0"/>
          <a:lstStyle/>
          <a:p>
            <a:fld id="{39E3F79D-25C3-4086-85C2-5760156574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1295400" y="1818322"/>
            <a:ext cx="4572000" cy="641350"/>
          </a:xfrm>
        </p:spPr>
        <p:txBody>
          <a:bodyPr rtlCol="0" anchor="ctr">
            <a:normAutofit/>
          </a:bodyPr>
          <a:lstStyle>
            <a:lvl1pPr marL="0" indent="0">
              <a:spcBef>
                <a:spcPts val="0"/>
              </a:spcBef>
              <a:buNone/>
              <a:defRPr sz="2000" b="0">
                <a:solidFill>
                  <a:schemeClr val="accent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295400" y="2503713"/>
            <a:ext cx="4572000" cy="3287487"/>
          </a:xfrm>
        </p:spPr>
        <p:txBody>
          <a:bodyPr rtlCol="0">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文本占位符 4"/>
          <p:cNvSpPr>
            <a:spLocks noGrp="1"/>
          </p:cNvSpPr>
          <p:nvPr>
            <p:ph type="body" sz="quarter" idx="3"/>
          </p:nvPr>
        </p:nvSpPr>
        <p:spPr>
          <a:xfrm>
            <a:off x="6324600" y="1818322"/>
            <a:ext cx="4572000" cy="641350"/>
          </a:xfrm>
        </p:spPr>
        <p:txBody>
          <a:bodyPr rtlCol="0" anchor="ctr">
            <a:normAutofit/>
          </a:bodyPr>
          <a:lstStyle>
            <a:lvl1pPr marL="0" indent="0">
              <a:spcBef>
                <a:spcPts val="0"/>
              </a:spcBef>
              <a:buNone/>
              <a:defRPr sz="2000" b="0">
                <a:solidFill>
                  <a:schemeClr val="accent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324600" y="2503713"/>
            <a:ext cx="4572000" cy="3287487"/>
          </a:xfrm>
        </p:spPr>
        <p:txBody>
          <a:bodyPr rtlCol="0">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1600"/>
            </a:lvl6pPr>
            <a:lvl7pPr>
              <a:defRPr sz="1600"/>
            </a:lvl7pPr>
            <a:lvl8pPr>
              <a:defRPr sz="1600"/>
            </a:lvl8pPr>
            <a:lvl9pPr>
              <a:defRPr sz="16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8" name="页脚占位符 7"/>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7" name="日期占位符 6"/>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99BDA66A-6257-4B64-8000-3CF6CB890E5E}" type="datetimeFigureOut">
              <a:rPr lang="zh-CN" altLang="en-US" smtClean="0"/>
              <a:t>2020/11/24</a:t>
            </a:fld>
            <a:endParaRPr lang="zh-CN" altLang="en-US"/>
          </a:p>
        </p:txBody>
      </p:sp>
      <p:sp>
        <p:nvSpPr>
          <p:cNvPr id="9" name="灯片编号占位符 8"/>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39E3F79D-25C3-4086-85C2-5760156574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4" name="页脚占位符 3"/>
          <p:cNvSpPr>
            <a:spLocks noGrp="1"/>
          </p:cNvSpPr>
          <p:nvPr>
            <p:ph type="ftr" sz="quarter" idx="11"/>
          </p:nvPr>
        </p:nvSpPr>
        <p:spPr/>
        <p:txBody>
          <a:bodyPr rtlCol="0"/>
          <a:lstStyle/>
          <a:p>
            <a:endParaRPr lang="zh-CN" altLang="en-US"/>
          </a:p>
        </p:txBody>
      </p:sp>
      <p:sp>
        <p:nvSpPr>
          <p:cNvPr id="3" name="日期占位符 2"/>
          <p:cNvSpPr>
            <a:spLocks noGrp="1"/>
          </p:cNvSpPr>
          <p:nvPr>
            <p:ph type="dt" sz="half" idx="10"/>
          </p:nvPr>
        </p:nvSpPr>
        <p:spPr/>
        <p:txBody>
          <a:bodyPr rtlCol="0"/>
          <a:lstStyle>
            <a:lvl1pPr>
              <a:defRPr/>
            </a:lvl1pPr>
          </a:lstStyle>
          <a:p>
            <a:fld id="{99BDA66A-6257-4B64-8000-3CF6CB890E5E}" type="datetimeFigureOut">
              <a:rPr lang="zh-CN" altLang="en-US" smtClean="0"/>
              <a:t>2020/11/24</a:t>
            </a:fld>
            <a:endParaRPr lang="zh-CN" altLang="en-US"/>
          </a:p>
        </p:txBody>
      </p:sp>
      <p:sp>
        <p:nvSpPr>
          <p:cNvPr id="5" name="灯片编号占位符 4"/>
          <p:cNvSpPr>
            <a:spLocks noGrp="1"/>
          </p:cNvSpPr>
          <p:nvPr>
            <p:ph type="sldNum" sz="quarter" idx="12"/>
          </p:nvPr>
        </p:nvSpPr>
        <p:spPr/>
        <p:txBody>
          <a:bodyPr rtlCol="0"/>
          <a:lstStyle/>
          <a:p>
            <a:fld id="{39E3F79D-25C3-4086-85C2-5760156574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grpSp>
        <p:nvGrpSpPr>
          <p:cNvPr id="161" name="组 160"/>
          <p:cNvGrpSpPr/>
          <p:nvPr/>
        </p:nvGrpSpPr>
        <p:grpSpPr bwMode="hidden">
          <a:xfrm>
            <a:off x="-1" y="0"/>
            <a:ext cx="12192002" cy="6858000"/>
            <a:chOff x="-1" y="0"/>
            <a:chExt cx="12192002" cy="6858000"/>
          </a:xfrm>
        </p:grpSpPr>
        <p:cxnSp>
          <p:nvCxnSpPr>
            <p:cNvPr id="162" name="直接连接符​​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组 177"/>
            <p:cNvGrpSpPr/>
            <p:nvPr userDrawn="1"/>
          </p:nvGrpSpPr>
          <p:grpSpPr bwMode="hidden">
            <a:xfrm>
              <a:off x="-1" y="0"/>
              <a:ext cx="12192001" cy="6858000"/>
              <a:chOff x="-1" y="0"/>
              <a:chExt cx="12192001" cy="6858000"/>
            </a:xfrm>
          </p:grpSpPr>
          <p:cxnSp>
            <p:nvCxnSpPr>
              <p:cNvPr id="196" name="直接连接符​​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组 200"/>
              <p:cNvGrpSpPr/>
              <p:nvPr/>
            </p:nvGrpSpPr>
            <p:grpSpPr bwMode="hidden">
              <a:xfrm>
                <a:off x="6327885" y="0"/>
                <a:ext cx="5864115" cy="5898673"/>
                <a:chOff x="6327885" y="0"/>
                <a:chExt cx="5864115" cy="5898673"/>
              </a:xfrm>
            </p:grpSpPr>
            <p:cxnSp>
              <p:nvCxnSpPr>
                <p:cNvPr id="207" name="直接连接符​​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直接连接符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组 178"/>
            <p:cNvGrpSpPr/>
            <p:nvPr userDrawn="1"/>
          </p:nvGrpSpPr>
          <p:grpSpPr bwMode="hidden">
            <a:xfrm flipH="1">
              <a:off x="0" y="0"/>
              <a:ext cx="12192001" cy="6858000"/>
              <a:chOff x="-1" y="0"/>
              <a:chExt cx="12192001" cy="6858000"/>
            </a:xfrm>
          </p:grpSpPr>
          <p:cxnSp>
            <p:nvCxnSpPr>
              <p:cNvPr id="180" name="直接连接符​​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组 184"/>
              <p:cNvGrpSpPr/>
              <p:nvPr/>
            </p:nvGrpSpPr>
            <p:grpSpPr bwMode="hidden">
              <a:xfrm>
                <a:off x="6327885" y="0"/>
                <a:ext cx="5864115" cy="5898673"/>
                <a:chOff x="6327885" y="0"/>
                <a:chExt cx="5864115" cy="5898673"/>
              </a:xfrm>
            </p:grpSpPr>
            <p:cxnSp>
              <p:nvCxnSpPr>
                <p:cNvPr id="191" name="直接连接符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直接连接符​​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页脚占位符 212"/>
          <p:cNvSpPr>
            <a:spLocks noGrp="1"/>
          </p:cNvSpPr>
          <p:nvPr>
            <p:ph type="ftr" sz="quarter" idx="11"/>
          </p:nvPr>
        </p:nvSpPr>
        <p:spPr/>
        <p:txBody>
          <a:bodyPr rtlCol="0"/>
          <a:lstStyle/>
          <a:p>
            <a:endParaRPr lang="zh-CN" altLang="en-US"/>
          </a:p>
        </p:txBody>
      </p:sp>
      <p:sp>
        <p:nvSpPr>
          <p:cNvPr id="212" name="日期占位符 211"/>
          <p:cNvSpPr>
            <a:spLocks noGrp="1"/>
          </p:cNvSpPr>
          <p:nvPr>
            <p:ph type="dt" sz="half" idx="10"/>
          </p:nvPr>
        </p:nvSpPr>
        <p:spPr/>
        <p:txBody>
          <a:bodyPr rtlCol="0"/>
          <a:lstStyle>
            <a:lvl1pPr>
              <a:defRPr/>
            </a:lvl1pPr>
          </a:lstStyle>
          <a:p>
            <a:fld id="{99BDA66A-6257-4B64-8000-3CF6CB890E5E}" type="datetimeFigureOut">
              <a:rPr lang="zh-CN" altLang="en-US" smtClean="0"/>
              <a:t>2020/11/24</a:t>
            </a:fld>
            <a:endParaRPr lang="zh-CN" altLang="en-US"/>
          </a:p>
        </p:txBody>
      </p:sp>
      <p:sp>
        <p:nvSpPr>
          <p:cNvPr id="214" name="幻灯片编号占位符 213"/>
          <p:cNvSpPr>
            <a:spLocks noGrp="1"/>
          </p:cNvSpPr>
          <p:nvPr>
            <p:ph type="sldNum" sz="quarter" idx="12"/>
          </p:nvPr>
        </p:nvSpPr>
        <p:spPr/>
        <p:txBody>
          <a:bodyPr rtlCol="0"/>
          <a:lstStyle/>
          <a:p>
            <a:fld id="{39E3F79D-25C3-4086-85C2-5760156574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带标题的内容">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组 8"/>
          <p:cNvGrpSpPr/>
          <p:nvPr/>
        </p:nvGrpSpPr>
        <p:grpSpPr bwMode="hidden">
          <a:xfrm>
            <a:off x="-1" y="0"/>
            <a:ext cx="12192002" cy="6858000"/>
            <a:chOff x="-1" y="0"/>
            <a:chExt cx="12192002" cy="6858000"/>
          </a:xfrm>
        </p:grpSpPr>
        <p:cxnSp>
          <p:nvCxnSpPr>
            <p:cNvPr id="10" name="直接连接符​​(S)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组 25"/>
            <p:cNvGrpSpPr/>
            <p:nvPr userDrawn="1"/>
          </p:nvGrpSpPr>
          <p:grpSpPr bwMode="hidden">
            <a:xfrm>
              <a:off x="-1" y="0"/>
              <a:ext cx="12192001" cy="6858000"/>
              <a:chOff x="-1" y="0"/>
              <a:chExt cx="12192001" cy="6858000"/>
            </a:xfrm>
          </p:grpSpPr>
          <p:cxnSp>
            <p:nvCxnSpPr>
              <p:cNvPr id="44" name="直接连接符​​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S)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组 48"/>
              <p:cNvGrpSpPr/>
              <p:nvPr/>
            </p:nvGrpSpPr>
            <p:grpSpPr bwMode="hidden">
              <a:xfrm>
                <a:off x="6327885" y="0"/>
                <a:ext cx="5864115" cy="5898673"/>
                <a:chOff x="6327885" y="0"/>
                <a:chExt cx="5864115" cy="5898673"/>
              </a:xfrm>
            </p:grpSpPr>
            <p:cxnSp>
              <p:nvCxnSpPr>
                <p:cNvPr id="55" name="直接连接符​​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S)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组 26"/>
            <p:cNvGrpSpPr/>
            <p:nvPr userDrawn="1"/>
          </p:nvGrpSpPr>
          <p:grpSpPr bwMode="hidden">
            <a:xfrm flipH="1">
              <a:off x="0" y="0"/>
              <a:ext cx="12192001" cy="6858000"/>
              <a:chOff x="-1" y="0"/>
              <a:chExt cx="12192001" cy="6858000"/>
            </a:xfrm>
          </p:grpSpPr>
          <p:cxnSp>
            <p:nvCxnSpPr>
              <p:cNvPr id="28" name="直接连接符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S)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组 32"/>
              <p:cNvGrpSpPr/>
              <p:nvPr/>
            </p:nvGrpSpPr>
            <p:grpSpPr bwMode="hidden">
              <a:xfrm>
                <a:off x="6327885" y="0"/>
                <a:ext cx="5864115" cy="5898673"/>
                <a:chOff x="6327885" y="0"/>
                <a:chExt cx="5864115" cy="5898673"/>
              </a:xfrm>
            </p:grpSpPr>
            <p:cxnSp>
              <p:nvCxnSpPr>
                <p:cNvPr id="39" name="直接连接符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S)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913152" y="571500"/>
            <a:ext cx="3657600" cy="2197100"/>
          </a:xfr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43197" y="571500"/>
            <a:ext cx="6217920" cy="5715000"/>
          </a:xfrm>
        </p:spPr>
        <p:txBody>
          <a:bodyPr rtlCol="0">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7913152" y="2995012"/>
            <a:ext cx="3657600" cy="2285950"/>
          </a:xfrm>
        </p:spPr>
        <p:txBody>
          <a:bodyPr rtlCol="0">
            <a:normAutofit/>
          </a:bodyPr>
          <a:lstStyle>
            <a:lvl1pPr marL="0" indent="0">
              <a:spcBef>
                <a:spcPts val="1200"/>
              </a:spcBef>
              <a:buNone/>
              <a:defRPr sz="16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cxnSp>
        <p:nvCxnSpPr>
          <p:cNvPr id="60" name="直接连接符 59"/>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日期占位符 4"/>
          <p:cNvSpPr>
            <a:spLocks noGrp="1"/>
          </p:cNvSpPr>
          <p:nvPr>
            <p:ph type="dt" sz="half" idx="10"/>
          </p:nvPr>
        </p:nvSpPr>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99BDA66A-6257-4B64-8000-3CF6CB890E5E}" type="datetimeFigureOut">
              <a:rPr lang="zh-CN" altLang="en-US" smtClean="0"/>
              <a:t>2020/11/24</a:t>
            </a:fld>
            <a:endParaRPr lang="zh-CN" altLang="en-US"/>
          </a:p>
        </p:txBody>
      </p:sp>
      <p:sp>
        <p:nvSpPr>
          <p:cNvPr id="8" name="幻灯片编号占位符 7"/>
          <p:cNvSpPr>
            <a:spLocks noGrp="1"/>
          </p:cNvSpPr>
          <p:nvPr>
            <p:ph type="sldNum" sz="quarter" idx="12"/>
          </p:nvPr>
        </p:nvSpPr>
        <p:spPr/>
        <p:txBody>
          <a:bodyPr rtlCol="0"/>
          <a:lstStyle>
            <a:lvl1pPr>
              <a:defRPr>
                <a:solidFill>
                  <a:schemeClr val="bg1"/>
                </a:solidFill>
                <a:latin typeface="微软雅黑" panose="020B0503020204020204" pitchFamily="34" charset="-122"/>
                <a:ea typeface="微软雅黑" panose="020B0503020204020204" pitchFamily="34" charset="-122"/>
              </a:defRPr>
            </a:lvl1pPr>
          </a:lstStyle>
          <a:p>
            <a:fld id="{39E3F79D-25C3-4086-85C2-5760156574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组 7"/>
          <p:cNvGrpSpPr/>
          <p:nvPr/>
        </p:nvGrpSpPr>
        <p:grpSpPr bwMode="hidden">
          <a:xfrm>
            <a:off x="-1" y="0"/>
            <a:ext cx="12192002" cy="6858000"/>
            <a:chOff x="-1" y="0"/>
            <a:chExt cx="12192002" cy="6858000"/>
          </a:xfrm>
        </p:grpSpPr>
        <p:cxnSp>
          <p:nvCxnSpPr>
            <p:cNvPr id="9" name="直接连接符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S)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S)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组 24"/>
            <p:cNvGrpSpPr/>
            <p:nvPr/>
          </p:nvGrpSpPr>
          <p:grpSpPr bwMode="hidden">
            <a:xfrm>
              <a:off x="-1" y="0"/>
              <a:ext cx="12192001" cy="6858000"/>
              <a:chOff x="-1" y="0"/>
              <a:chExt cx="12192001" cy="6858000"/>
            </a:xfrm>
          </p:grpSpPr>
          <p:cxnSp>
            <p:nvCxnSpPr>
              <p:cNvPr id="43" name="直接连接符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S)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S)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S)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组 47"/>
              <p:cNvGrpSpPr/>
              <p:nvPr/>
            </p:nvGrpSpPr>
            <p:grpSpPr bwMode="hidden">
              <a:xfrm>
                <a:off x="6327885" y="0"/>
                <a:ext cx="5864115" cy="5898673"/>
                <a:chOff x="6327885" y="0"/>
                <a:chExt cx="5864115" cy="5898673"/>
              </a:xfrm>
            </p:grpSpPr>
            <p:cxnSp>
              <p:nvCxnSpPr>
                <p:cNvPr id="54" name="直接连接符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S)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S)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S)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直接连接符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S)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 25"/>
            <p:cNvGrpSpPr/>
            <p:nvPr/>
          </p:nvGrpSpPr>
          <p:grpSpPr bwMode="hidden">
            <a:xfrm flipH="1">
              <a:off x="0" y="0"/>
              <a:ext cx="12192001" cy="6858000"/>
              <a:chOff x="-1" y="0"/>
              <a:chExt cx="12192001" cy="6858000"/>
            </a:xfrm>
          </p:grpSpPr>
          <p:cxnSp>
            <p:nvCxnSpPr>
              <p:cNvPr id="27" name="直接连接符​​(S)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S)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S)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S)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组 31"/>
              <p:cNvGrpSpPr/>
              <p:nvPr/>
            </p:nvGrpSpPr>
            <p:grpSpPr bwMode="hidden">
              <a:xfrm>
                <a:off x="6327885" y="0"/>
                <a:ext cx="5864115" cy="5898673"/>
                <a:chOff x="6327885" y="0"/>
                <a:chExt cx="5864115" cy="5898673"/>
              </a:xfrm>
            </p:grpSpPr>
            <p:cxnSp>
              <p:nvCxnSpPr>
                <p:cNvPr id="38" name="直接连接符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S)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S)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S)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直接连接符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S)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矩形​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cxnSp>
        <p:nvCxnSpPr>
          <p:cNvPr id="59" name="直接连接符​​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7909560" y="576072"/>
            <a:ext cx="3657600" cy="2194560"/>
          </a:xfrm>
        </p:spPr>
        <p:txBody>
          <a:bodyPr rtlCol="0" anchor="b">
            <a:normAutofit/>
          </a:bodyPr>
          <a:lstStyle>
            <a:lvl1pPr>
              <a:defRPr sz="2600">
                <a:solidFill>
                  <a:schemeClr val="bg1"/>
                </a:solidFill>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descr="为添加图像预留的空占位符。单击占位符，选择要添加的图像。"/>
          <p:cNvSpPr>
            <a:spLocks noGrp="1"/>
          </p:cNvSpPr>
          <p:nvPr>
            <p:ph type="pic" idx="1"/>
          </p:nvPr>
        </p:nvSpPr>
        <p:spPr>
          <a:xfrm>
            <a:off x="4412" y="-159"/>
            <a:ext cx="7315200" cy="6858000"/>
          </a:xfrm>
        </p:spPr>
        <p:txBody>
          <a:bodyPr tIns="457200" rtlCol="0">
            <a:normAutofit/>
          </a:bodyPr>
          <a:lstStyle>
            <a:lvl1pPr marL="0" indent="0" algn="ctr">
              <a:buNone/>
              <a:defRPr sz="2000">
                <a:latin typeface="微软雅黑" panose="020B0503020204020204" pitchFamily="34" charset="-122"/>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7909560" y="2999232"/>
            <a:ext cx="3657600" cy="2286000"/>
          </a:xfrm>
        </p:spPr>
        <p:txBody>
          <a:bodyPr rtlCol="0"/>
          <a:lstStyle>
            <a:lvl1pPr marL="0" indent="0">
              <a:spcBef>
                <a:spcPts val="1200"/>
              </a:spcBef>
              <a:buNone/>
              <a:defRPr sz="1600">
                <a:solidFill>
                  <a:schemeClr val="bg1"/>
                </a:solidFill>
                <a:latin typeface="微软雅黑" panose="020B0503020204020204" pitchFamily="34" charset="-122"/>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endParaRPr lang="zh-CN" altLang="en-US"/>
          </a:p>
        </p:txBody>
      </p:sp>
      <p:sp>
        <p:nvSpPr>
          <p:cNvPr id="4" name="日期占位符 3"/>
          <p:cNvSpPr>
            <a:spLocks noGrp="1"/>
          </p:cNvSpPr>
          <p:nvPr>
            <p:ph type="dt" sz="half" idx="10"/>
          </p:nvPr>
        </p:nvSpPr>
        <p:spPr/>
        <p:txBody>
          <a:bodyPr rtlCol="0"/>
          <a:lstStyle>
            <a:lvl1pPr>
              <a:defRPr/>
            </a:lvl1pPr>
          </a:lstStyle>
          <a:p>
            <a:fld id="{99BDA66A-6257-4B64-8000-3CF6CB890E5E}" type="datetimeFigureOut">
              <a:rPr lang="zh-CN" altLang="en-US" smtClean="0"/>
              <a:t>2020/11/24</a:t>
            </a:fld>
            <a:endParaRPr lang="zh-CN" altLang="en-US"/>
          </a:p>
        </p:txBody>
      </p:sp>
      <p:sp>
        <p:nvSpPr>
          <p:cNvPr id="6" name="灯片编号占位符 5"/>
          <p:cNvSpPr>
            <a:spLocks noGrp="1"/>
          </p:cNvSpPr>
          <p:nvPr>
            <p:ph type="sldNum" sz="quarter" idx="12"/>
          </p:nvPr>
        </p:nvSpPr>
        <p:spPr/>
        <p:txBody>
          <a:bodyPr rtlCol="0"/>
          <a:lstStyle/>
          <a:p>
            <a:fld id="{39E3F79D-25C3-4086-85C2-5760156574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209314" y="489856"/>
            <a:ext cx="1687286" cy="5301343"/>
          </a:xfrm>
        </p:spPr>
        <p:txBody>
          <a:bodyPr vert="eaVert"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1295399" y="489856"/>
            <a:ext cx="7587344" cy="5301343"/>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endParaRPr lang="zh-CN" altLang="en-US"/>
          </a:p>
        </p:txBody>
      </p:sp>
      <p:sp>
        <p:nvSpPr>
          <p:cNvPr id="4" name="日期占位符 3"/>
          <p:cNvSpPr>
            <a:spLocks noGrp="1"/>
          </p:cNvSpPr>
          <p:nvPr>
            <p:ph type="dt" sz="half" idx="10"/>
          </p:nvPr>
        </p:nvSpPr>
        <p:spPr/>
        <p:txBody>
          <a:bodyPr rtlCol="0"/>
          <a:lstStyle>
            <a:lvl1pPr>
              <a:defRPr/>
            </a:lvl1pPr>
          </a:lstStyle>
          <a:p>
            <a:fld id="{99BDA66A-6257-4B64-8000-3CF6CB890E5E}" type="datetimeFigureOut">
              <a:rPr lang="zh-CN" altLang="en-US" smtClean="0"/>
              <a:t>2020/11/24</a:t>
            </a:fld>
            <a:endParaRPr lang="zh-CN" altLang="en-US"/>
          </a:p>
        </p:txBody>
      </p:sp>
      <p:sp>
        <p:nvSpPr>
          <p:cNvPr id="6" name="灯片编号占位符 5"/>
          <p:cNvSpPr>
            <a:spLocks noGrp="1"/>
          </p:cNvSpPr>
          <p:nvPr>
            <p:ph type="sldNum" sz="quarter" idx="12"/>
          </p:nvPr>
        </p:nvSpPr>
        <p:spPr/>
        <p:txBody>
          <a:bodyPr rtlCol="0"/>
          <a:lstStyle/>
          <a:p>
            <a:fld id="{39E3F79D-25C3-4086-85C2-5760156574D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2020/11/24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userDrawn="1"/>
        </p:nvGrpSpPr>
        <p:grpSpPr bwMode="hidden">
          <a:xfrm>
            <a:off x="-1" y="-195943"/>
            <a:ext cx="12192002" cy="6858000"/>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占位符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cxnSp>
        <p:nvCxnSpPr>
          <p:cNvPr id="148" name="直接连接符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页脚占位符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latin typeface="微软雅黑" panose="020B0503020204020204" pitchFamily="34" charset="-122"/>
                <a:ea typeface="微软雅黑" panose="020B0503020204020204" pitchFamily="34" charset="-122"/>
              </a:defRPr>
            </a:lvl1pPr>
          </a:lstStyle>
          <a:p>
            <a:r>
              <a:rPr lang="zh-CN" altLang="en-US" noProof="0" dirty="0"/>
              <a:t>添加页脚</a:t>
            </a:r>
          </a:p>
        </p:txBody>
      </p:sp>
      <p:sp>
        <p:nvSpPr>
          <p:cNvPr id="4" name="日期占位符 3"/>
          <p:cNvSpPr>
            <a:spLocks noGrp="1"/>
          </p:cNvSpPr>
          <p:nvPr>
            <p:ph type="dt" sz="half" idx="2"/>
          </p:nvPr>
        </p:nvSpPr>
        <p:spPr>
          <a:xfrm>
            <a:off x="8992717" y="6289679"/>
            <a:ext cx="1267271" cy="222436"/>
          </a:xfrm>
          <a:prstGeom prst="rect">
            <a:avLst/>
          </a:prstGeom>
        </p:spPr>
        <p:txBody>
          <a:bodyPr vert="horz" lIns="91440" tIns="45720" rIns="91440" bIns="45720" rtlCol="0" anchor="ctr"/>
          <a:lstStyle>
            <a:lvl1pPr algn="r">
              <a:defRPr sz="1100">
                <a:solidFill>
                  <a:schemeClr val="tx1">
                    <a:lumMod val="90000"/>
                    <a:lumOff val="10000"/>
                  </a:schemeClr>
                </a:solidFill>
                <a:latin typeface="微软雅黑" panose="020B0503020204020204" pitchFamily="34" charset="-122"/>
                <a:ea typeface="微软雅黑" panose="020B0503020204020204" pitchFamily="34" charset="-122"/>
              </a:defRPr>
            </a:lvl1pPr>
          </a:lstStyle>
          <a:p>
            <a:fld id="{842AB2F4-CB8F-4035-AA58-04A5ACD03934}" type="datetime2">
              <a:rPr lang="zh-CN" altLang="en-US" smtClean="0"/>
              <a:t>2020年11月24日</a:t>
            </a:fld>
            <a:endParaRPr lang="zh-CN" altLang="en-US" dirty="0"/>
          </a:p>
        </p:txBody>
      </p:sp>
      <p:sp>
        <p:nvSpPr>
          <p:cNvPr id="6" name="灯片编号占位符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latin typeface="微软雅黑" panose="020B0503020204020204" pitchFamily="34" charset="-122"/>
                <a:ea typeface="微软雅黑" panose="020B0503020204020204" pitchFamily="34" charset="-122"/>
              </a:defRPr>
            </a:lvl1pPr>
          </a:lstStyle>
          <a:p>
            <a:fld id="{E31375A4-56A4-47D6-9801-1991572033F7}" type="slidenum">
              <a:rPr lang="en-US" altLang="zh-CN" noProof="0" smtClean="0"/>
              <a:t>‹#›</a:t>
            </a:fld>
            <a:endParaRPr lang="zh-CN" altLang="en-US" noProof="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组 95"/>
          <p:cNvGrpSpPr/>
          <p:nvPr/>
        </p:nvGrpSpPr>
        <p:grpSpPr bwMode="hidden">
          <a:xfrm>
            <a:off x="-1" y="-195943"/>
            <a:ext cx="12192002" cy="6858000"/>
            <a:chOff x="-1" y="0"/>
            <a:chExt cx="12192002" cy="6858000"/>
          </a:xfrm>
        </p:grpSpPr>
        <p:cxnSp>
          <p:nvCxnSpPr>
            <p:cNvPr id="97" name="直接连接符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组 112"/>
            <p:cNvGrpSpPr/>
            <p:nvPr userDrawn="1"/>
          </p:nvGrpSpPr>
          <p:grpSpPr bwMode="hidden">
            <a:xfrm>
              <a:off x="-1" y="0"/>
              <a:ext cx="12192001" cy="6858000"/>
              <a:chOff x="-1" y="0"/>
              <a:chExt cx="12192001" cy="6858000"/>
            </a:xfrm>
          </p:grpSpPr>
          <p:cxnSp>
            <p:nvCxnSpPr>
              <p:cNvPr id="131" name="直接连接符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组 135"/>
              <p:cNvGrpSpPr/>
              <p:nvPr/>
            </p:nvGrpSpPr>
            <p:grpSpPr bwMode="hidden">
              <a:xfrm>
                <a:off x="6327885" y="0"/>
                <a:ext cx="5864115" cy="5898673"/>
                <a:chOff x="6327885" y="0"/>
                <a:chExt cx="5864115" cy="5898673"/>
              </a:xfrm>
            </p:grpSpPr>
            <p:cxnSp>
              <p:nvCxnSpPr>
                <p:cNvPr id="142" name="直接连接符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直接连接符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 113"/>
            <p:cNvGrpSpPr/>
            <p:nvPr userDrawn="1"/>
          </p:nvGrpSpPr>
          <p:grpSpPr bwMode="hidden">
            <a:xfrm flipH="1">
              <a:off x="0" y="0"/>
              <a:ext cx="12192001" cy="6858000"/>
              <a:chOff x="-1" y="0"/>
              <a:chExt cx="12192001" cy="6858000"/>
            </a:xfrm>
          </p:grpSpPr>
          <p:cxnSp>
            <p:nvCxnSpPr>
              <p:cNvPr id="115" name="直接连接符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组 119"/>
              <p:cNvGrpSpPr/>
              <p:nvPr/>
            </p:nvGrpSpPr>
            <p:grpSpPr bwMode="hidden">
              <a:xfrm>
                <a:off x="6327885" y="0"/>
                <a:ext cx="5864115" cy="5898673"/>
                <a:chOff x="6327885" y="0"/>
                <a:chExt cx="5864115" cy="5898673"/>
              </a:xfrm>
            </p:grpSpPr>
            <p:cxnSp>
              <p:nvCxnSpPr>
                <p:cNvPr id="126" name="直接连接符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直接连接符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标题占位符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cxnSp>
        <p:nvCxnSpPr>
          <p:cNvPr id="148" name="直接连接符 147"/>
          <p:cNvCxnSpPr/>
          <p:nvPr/>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页脚占位符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4" name="日期占位符 3"/>
          <p:cNvSpPr>
            <a:spLocks noGrp="1"/>
          </p:cNvSpPr>
          <p:nvPr>
            <p:ph type="dt" sz="half" idx="2"/>
          </p:nvPr>
        </p:nvSpPr>
        <p:spPr>
          <a:xfrm>
            <a:off x="8992717" y="6289679"/>
            <a:ext cx="1267271" cy="222436"/>
          </a:xfrm>
          <a:prstGeom prst="rect">
            <a:avLst/>
          </a:prstGeom>
        </p:spPr>
        <p:txBody>
          <a:bodyPr vert="horz" lIns="91440" tIns="45720" rIns="91440" bIns="45720" rtlCol="0" anchor="ctr"/>
          <a:lstStyle>
            <a:lvl1pPr algn="r">
              <a:defRPr sz="1100">
                <a:solidFill>
                  <a:schemeClr val="tx1">
                    <a:lumMod val="90000"/>
                    <a:lumOff val="10000"/>
                  </a:schemeClr>
                </a:solidFill>
                <a:latin typeface="微软雅黑" panose="020B0503020204020204" pitchFamily="34" charset="-122"/>
                <a:ea typeface="微软雅黑" panose="020B0503020204020204" pitchFamily="34" charset="-122"/>
              </a:defRPr>
            </a:lvl1pPr>
          </a:lstStyle>
          <a:p>
            <a:fld id="{99BDA66A-6257-4B64-8000-3CF6CB890E5E}" type="datetimeFigureOut">
              <a:rPr lang="zh-CN" altLang="en-US" smtClean="0"/>
              <a:t>2020/11/24</a:t>
            </a:fld>
            <a:endParaRPr lang="zh-CN" altLang="en-US"/>
          </a:p>
        </p:txBody>
      </p:sp>
      <p:sp>
        <p:nvSpPr>
          <p:cNvPr id="6" name="灯片编号占位符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latin typeface="微软雅黑" panose="020B0503020204020204" pitchFamily="34" charset="-122"/>
                <a:ea typeface="微软雅黑" panose="020B0503020204020204" pitchFamily="34" charset="-122"/>
              </a:defRPr>
            </a:lvl1pPr>
          </a:lstStyle>
          <a:p>
            <a:fld id="{39E3F79D-25C3-4086-85C2-5760156574D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audio" Target="../media/media21.m4a"/><Relationship Id="rId21"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microsoft.com/office/2007/relationships/media" Target="../media/media21.m4a"/><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notesSlide" Target="../notesSlides/notesSlide17.xml"/><Relationship Id="rId15" Type="http://schemas.openxmlformats.org/officeDocument/2006/relationships/image" Target="../media/image31.jpe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slideLayout" Target="../slideLayouts/slideLayout28.xml"/><Relationship Id="rId9" Type="http://schemas.openxmlformats.org/officeDocument/2006/relationships/image" Target="../media/image25.png"/><Relationship Id="rId1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audio" Target="../media/media22.m4a"/><Relationship Id="rId7" Type="http://schemas.openxmlformats.org/officeDocument/2006/relationships/image" Target="../media/image38.jpeg"/><Relationship Id="rId2" Type="http://schemas.microsoft.com/office/2007/relationships/media" Target="../media/media22.m4a"/><Relationship Id="rId1" Type="http://schemas.openxmlformats.org/officeDocument/2006/relationships/tags" Target="../tags/tag2.xml"/><Relationship Id="rId6" Type="http://schemas.openxmlformats.org/officeDocument/2006/relationships/image" Target="../media/image37.png"/><Relationship Id="rId5" Type="http://schemas.openxmlformats.org/officeDocument/2006/relationships/notesSlide" Target="../notesSlides/notesSlide18.xml"/><Relationship Id="rId4" Type="http://schemas.openxmlformats.org/officeDocument/2006/relationships/slideLayout" Target="../slideLayouts/slideLayout24.xml"/><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audio" Target="../media/media23.m4a"/><Relationship Id="rId7" Type="http://schemas.openxmlformats.org/officeDocument/2006/relationships/image" Target="../media/image40.tiff"/><Relationship Id="rId2" Type="http://schemas.microsoft.com/office/2007/relationships/media" Target="../media/media23.m4a"/><Relationship Id="rId1" Type="http://schemas.openxmlformats.org/officeDocument/2006/relationships/tags" Target="../tags/tag3.xml"/><Relationship Id="rId6" Type="http://schemas.openxmlformats.org/officeDocument/2006/relationships/image" Target="../media/image37.png"/><Relationship Id="rId5" Type="http://schemas.openxmlformats.org/officeDocument/2006/relationships/notesSlide" Target="../notesSlides/notesSlide19.xml"/><Relationship Id="rId4" Type="http://schemas.openxmlformats.org/officeDocument/2006/relationships/slideLayout" Target="../slideLayouts/slideLayout24.xm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audio" Target="../media/media25.m4a"/><Relationship Id="rId7" Type="http://schemas.openxmlformats.org/officeDocument/2006/relationships/image" Target="../media/image42.png"/><Relationship Id="rId2" Type="http://schemas.microsoft.com/office/2007/relationships/media" Target="../media/media25.m4a"/><Relationship Id="rId1" Type="http://schemas.openxmlformats.org/officeDocument/2006/relationships/tags" Target="../tags/tag4.xml"/><Relationship Id="rId6" Type="http://schemas.openxmlformats.org/officeDocument/2006/relationships/image" Target="../media/image37.png"/><Relationship Id="rId5" Type="http://schemas.openxmlformats.org/officeDocument/2006/relationships/notesSlide" Target="../notesSlides/notesSlide20.xml"/><Relationship Id="rId4" Type="http://schemas.openxmlformats.org/officeDocument/2006/relationships/slideLayout" Target="../slideLayouts/slideLayout24.xml"/><Relationship Id="rId9"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png"/><Relationship Id="rId3" Type="http://schemas.openxmlformats.org/officeDocument/2006/relationships/audio" Target="../media/media27.m4a"/><Relationship Id="rId7" Type="http://schemas.openxmlformats.org/officeDocument/2006/relationships/image" Target="../media/image46.png"/><Relationship Id="rId12" Type="http://schemas.openxmlformats.org/officeDocument/2006/relationships/image" Target="../media/image51.png"/><Relationship Id="rId2" Type="http://schemas.microsoft.com/office/2007/relationships/media" Target="../media/media27.m4a"/><Relationship Id="rId1" Type="http://schemas.openxmlformats.org/officeDocument/2006/relationships/tags" Target="../tags/tag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notesSlide" Target="../notesSlides/notesSlide22.xml"/><Relationship Id="rId10" Type="http://schemas.openxmlformats.org/officeDocument/2006/relationships/image" Target="../media/image49.png"/><Relationship Id="rId4" Type="http://schemas.openxmlformats.org/officeDocument/2006/relationships/slideLayout" Target="../slideLayouts/slideLayout24.xml"/><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7.xml"/><Relationship Id="rId7" Type="http://schemas.openxmlformats.org/officeDocument/2006/relationships/image" Target="../media/image54.png"/><Relationship Id="rId12" Type="http://schemas.openxmlformats.org/officeDocument/2006/relationships/image" Target="../media/image1.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notesSlide" Target="../notesSlides/notesSlide25.xml"/><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slideLayout" Target="../slideLayouts/slideLayout17.xml"/><Relationship Id="rId7" Type="http://schemas.openxmlformats.org/officeDocument/2006/relationships/image" Target="../media/image61.jpe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notesSlide" Target="../notesSlides/notesSlide26.xml"/><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audio" Target="../media/media34.m4a"/><Relationship Id="rId7" Type="http://schemas.openxmlformats.org/officeDocument/2006/relationships/image" Target="../media/image63.wmf"/><Relationship Id="rId2" Type="http://schemas.microsoft.com/office/2007/relationships/media" Target="../media/media34.m4a"/><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png"/><Relationship Id="rId5" Type="http://schemas.openxmlformats.org/officeDocument/2006/relationships/notesSlide" Target="../notesSlides/notesSlide29.xml"/><Relationship Id="rId10" Type="http://schemas.openxmlformats.org/officeDocument/2006/relationships/image" Target="../media/image65.png"/><Relationship Id="rId4" Type="http://schemas.openxmlformats.org/officeDocument/2006/relationships/slideLayout" Target="../slideLayouts/slideLayout13.xml"/><Relationship Id="rId9" Type="http://schemas.openxmlformats.org/officeDocument/2006/relationships/image" Target="../media/image64.wm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13.xml"/><Relationship Id="rId7" Type="http://schemas.openxmlformats.org/officeDocument/2006/relationships/image" Target="../media/image70.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31.xml"/><Relationship Id="rId9" Type="http://schemas.openxmlformats.org/officeDocument/2006/relationships/image" Target="../media/image1.png"/></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37.m4a"/><Relationship Id="rId7" Type="http://schemas.openxmlformats.org/officeDocument/2006/relationships/image" Target="../media/image73.png"/><Relationship Id="rId2" Type="http://schemas.microsoft.com/office/2007/relationships/media" Target="../media/media37.m4a"/><Relationship Id="rId1" Type="http://schemas.openxmlformats.org/officeDocument/2006/relationships/tags" Target="../tags/tag6.xml"/><Relationship Id="rId6" Type="http://schemas.openxmlformats.org/officeDocument/2006/relationships/image" Target="../media/image72.png"/><Relationship Id="rId5" Type="http://schemas.openxmlformats.org/officeDocument/2006/relationships/notesSlide" Target="../notesSlides/notesSlide32.xml"/><Relationship Id="rId4"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1.png"/><Relationship Id="rId5" Type="http://schemas.openxmlformats.org/officeDocument/2006/relationships/image" Target="../media/image74.png"/><Relationship Id="rId4"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9.xml"/><Relationship Id="rId7" Type="http://schemas.openxmlformats.org/officeDocument/2006/relationships/notesSlide" Target="../notesSlides/notesSlide34.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17.xml"/><Relationship Id="rId5" Type="http://schemas.openxmlformats.org/officeDocument/2006/relationships/audio" Target="../media/media39.m4a"/><Relationship Id="rId4" Type="http://schemas.microsoft.com/office/2007/relationships/media" Target="../media/media39.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microsoft.com/office/2007/relationships/media" Target="../media/media40.m4a"/><Relationship Id="rId7" Type="http://schemas.openxmlformats.org/officeDocument/2006/relationships/image" Target="../media/image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35.xml"/><Relationship Id="rId5" Type="http://schemas.openxmlformats.org/officeDocument/2006/relationships/slideLayout" Target="../slideLayouts/slideLayout13.xml"/><Relationship Id="rId4" Type="http://schemas.openxmlformats.org/officeDocument/2006/relationships/audio" Target="../media/media40.m4a"/></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png"/><Relationship Id="rId5" Type="http://schemas.openxmlformats.org/officeDocument/2006/relationships/image" Target="../media/image75.png"/><Relationship Id="rId4"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1.png"/><Relationship Id="rId5" Type="http://schemas.openxmlformats.org/officeDocument/2006/relationships/image" Target="../media/image78.png"/><Relationship Id="rId4"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1.png"/><Relationship Id="rId4"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7.m4a"/><Relationship Id="rId1" Type="http://schemas.microsoft.com/office/2007/relationships/media" Target="../media/media47.m4a"/><Relationship Id="rId5" Type="http://schemas.openxmlformats.org/officeDocument/2006/relationships/image" Target="../media/image1.png"/><Relationship Id="rId4"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audio" Target="../media/media48.m4a"/><Relationship Id="rId7" Type="http://schemas.openxmlformats.org/officeDocument/2006/relationships/image" Target="../media/image82.png"/><Relationship Id="rId12" Type="http://schemas.openxmlformats.org/officeDocument/2006/relationships/image" Target="../media/image87.png"/><Relationship Id="rId2" Type="http://schemas.microsoft.com/office/2007/relationships/media" Target="../media/media48.m4a"/><Relationship Id="rId1" Type="http://schemas.openxmlformats.org/officeDocument/2006/relationships/tags" Target="../tags/tag1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notesSlide" Target="../notesSlides/notesSlide43.xml"/><Relationship Id="rId15" Type="http://schemas.openxmlformats.org/officeDocument/2006/relationships/image" Target="../media/image1.png"/><Relationship Id="rId10" Type="http://schemas.openxmlformats.org/officeDocument/2006/relationships/image" Target="../media/image85.png"/><Relationship Id="rId4" Type="http://schemas.openxmlformats.org/officeDocument/2006/relationships/slideLayout" Target="../slideLayouts/slideLayout13.xml"/><Relationship Id="rId9" Type="http://schemas.openxmlformats.org/officeDocument/2006/relationships/image" Target="../media/image84.png"/><Relationship Id="rId1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9.m4a"/><Relationship Id="rId1" Type="http://schemas.microsoft.com/office/2007/relationships/media" Target="../media/media49.m4a"/><Relationship Id="rId5" Type="http://schemas.openxmlformats.org/officeDocument/2006/relationships/image" Target="../media/image1.png"/><Relationship Id="rId4"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0.m4a"/><Relationship Id="rId1" Type="http://schemas.microsoft.com/office/2007/relationships/media" Target="../media/media50.m4a"/><Relationship Id="rId5" Type="http://schemas.openxmlformats.org/officeDocument/2006/relationships/image" Target="../media/image1.png"/><Relationship Id="rId4"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1.m4a"/><Relationship Id="rId1" Type="http://schemas.microsoft.com/office/2007/relationships/media" Target="../media/media51.m4a"/><Relationship Id="rId5" Type="http://schemas.openxmlformats.org/officeDocument/2006/relationships/image" Target="../media/image1.png"/><Relationship Id="rId4"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2.m4a"/><Relationship Id="rId1" Type="http://schemas.microsoft.com/office/2007/relationships/media" Target="../media/media52.m4a"/><Relationship Id="rId5" Type="http://schemas.openxmlformats.org/officeDocument/2006/relationships/image" Target="../media/image1.png"/><Relationship Id="rId4"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3.m4a"/><Relationship Id="rId1" Type="http://schemas.microsoft.com/office/2007/relationships/media" Target="../media/media53.m4a"/><Relationship Id="rId5" Type="http://schemas.openxmlformats.org/officeDocument/2006/relationships/image" Target="../media/image1.png"/><Relationship Id="rId4"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93844" y="1909346"/>
            <a:ext cx="10259869" cy="3383280"/>
          </a:xfrm>
        </p:spPr>
        <p:txBody>
          <a:bodyPr rtlCol="0">
            <a:normAutofit/>
          </a:bodyPr>
          <a:lstStyle/>
          <a:p>
            <a:r>
              <a:rPr lang="zh-CN" altLang="en-US" sz="5400" dirty="0">
                <a:latin typeface="Arial" panose="020B0604020202020204" pitchFamily="34" charset="0"/>
                <a:sym typeface="Arial" panose="020B0604020202020204" pitchFamily="34" charset="0"/>
              </a:rPr>
              <a:t>基于多模态神经影像分析的阿尔茨海默氏病病变特征提取及分类</a:t>
            </a:r>
          </a:p>
        </p:txBody>
      </p:sp>
      <p:sp>
        <p:nvSpPr>
          <p:cNvPr id="3" name="副标题 2"/>
          <p:cNvSpPr>
            <a:spLocks noGrp="1"/>
          </p:cNvSpPr>
          <p:nvPr>
            <p:ph type="subTitle" idx="1"/>
          </p:nvPr>
        </p:nvSpPr>
        <p:spPr>
          <a:xfrm>
            <a:off x="1293845" y="5432564"/>
            <a:ext cx="3346649" cy="1425436"/>
          </a:xfrm>
        </p:spPr>
        <p:txBody>
          <a:bodyPr rtlCol="0">
            <a:normAutofit/>
          </a:bodyPr>
          <a:lstStyle/>
          <a:p>
            <a:r>
              <a:rPr lang="zh-CN" altLang="en-US" sz="2400" dirty="0">
                <a:latin typeface="Arial" panose="020B0604020202020204" pitchFamily="34" charset="0"/>
                <a:sym typeface="Arial" panose="020B0604020202020204" pitchFamily="34" charset="0"/>
              </a:rPr>
              <a:t>聂嘉辰  </a:t>
            </a:r>
            <a:r>
              <a:rPr lang="en-US" altLang="zh-CN" sz="2400" dirty="0">
                <a:latin typeface="Arial" panose="020B0604020202020204" pitchFamily="34" charset="0"/>
                <a:sym typeface="Arial" panose="020B0604020202020204" pitchFamily="34" charset="0"/>
              </a:rPr>
              <a:t>17101023</a:t>
            </a:r>
          </a:p>
          <a:p>
            <a:r>
              <a:rPr lang="zh-CN" altLang="en-US" sz="2400" dirty="0">
                <a:latin typeface="Arial" panose="020B0604020202020204" pitchFamily="34" charset="0"/>
                <a:sym typeface="Arial" panose="020B0604020202020204" pitchFamily="34" charset="0"/>
              </a:rPr>
              <a:t>胡天羿  </a:t>
            </a:r>
            <a:r>
              <a:rPr lang="en-US" altLang="zh-CN" sz="2400" dirty="0">
                <a:latin typeface="Arial" panose="020B0604020202020204" pitchFamily="34" charset="0"/>
                <a:sym typeface="Arial" panose="020B0604020202020204" pitchFamily="34" charset="0"/>
              </a:rPr>
              <a:t>17101017</a:t>
            </a:r>
          </a:p>
          <a:p>
            <a:r>
              <a:rPr lang="zh-CN" altLang="en-US" sz="2400" dirty="0">
                <a:latin typeface="Arial" panose="020B0604020202020204" pitchFamily="34" charset="0"/>
                <a:sym typeface="Arial" panose="020B0604020202020204" pitchFamily="34" charset="0"/>
              </a:rPr>
              <a:t>尹晓飞  </a:t>
            </a:r>
            <a:r>
              <a:rPr lang="en-US" altLang="zh-CN" sz="2400" dirty="0">
                <a:latin typeface="Arial" panose="020B0604020202020204" pitchFamily="34" charset="0"/>
                <a:sym typeface="Arial" panose="020B0604020202020204" pitchFamily="34" charset="0"/>
              </a:rPr>
              <a:t>17101028</a:t>
            </a:r>
          </a:p>
        </p:txBody>
      </p:sp>
      <p:sp>
        <p:nvSpPr>
          <p:cNvPr id="4" name="矩形 3"/>
          <p:cNvSpPr/>
          <p:nvPr/>
        </p:nvSpPr>
        <p:spPr>
          <a:xfrm>
            <a:off x="4640494" y="5430099"/>
            <a:ext cx="2911014" cy="1089529"/>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
                <a:srgbClr val="D15A3E">
                  <a:lumMod val="75000"/>
                </a:srgbClr>
              </a:buClr>
              <a:buSzPct val="100000"/>
              <a:buFontTx/>
              <a:buNone/>
              <a:defRPr/>
            </a:pPr>
            <a:r>
              <a:rPr kumimoji="0" lang="zh-CN" altLang="en-US" sz="2400" b="0" i="0" u="none" strike="noStrike" kern="1200" cap="none" spc="0" normalizeH="0" baseline="0" noProof="0" dirty="0">
                <a:ln>
                  <a:noFill/>
                </a:ln>
                <a:solidFill>
                  <a:srgbClr val="D15A3E">
                    <a:lumMod val="75000"/>
                  </a:srgbClr>
                </a:solidFill>
                <a:effectLst/>
                <a:uLnTx/>
                <a:uFillTx/>
                <a:latin typeface="Arial" panose="020B0604020202020204" pitchFamily="34" charset="0"/>
                <a:ea typeface="微软雅黑" panose="020B0503020204020204" pitchFamily="34" charset="-122"/>
                <a:cs typeface="+mn-cs"/>
              </a:rPr>
              <a:t>刘晓康  </a:t>
            </a:r>
            <a:r>
              <a:rPr kumimoji="0" lang="en-US" altLang="zh-CN" sz="2400" b="0" i="0" u="none" strike="noStrike" kern="1200" cap="none" spc="0" normalizeH="0" baseline="0" noProof="0" dirty="0">
                <a:ln>
                  <a:noFill/>
                </a:ln>
                <a:solidFill>
                  <a:srgbClr val="D15A3E">
                    <a:lumMod val="75000"/>
                  </a:srgbClr>
                </a:solidFill>
                <a:effectLst/>
                <a:uLnTx/>
                <a:uFillTx/>
                <a:latin typeface="Arial" panose="020B0604020202020204" pitchFamily="34" charset="0"/>
                <a:ea typeface="微软雅黑" panose="020B0503020204020204" pitchFamily="34" charset="-122"/>
                <a:cs typeface="+mn-cs"/>
              </a:rPr>
              <a:t>17101032</a:t>
            </a:r>
          </a:p>
          <a:p>
            <a:pPr marL="0" marR="0" lvl="0" indent="0" algn="l" defTabSz="914400" rtl="0" eaLnBrk="1" fontAlgn="auto" latinLnBrk="0" hangingPunct="1">
              <a:lnSpc>
                <a:spcPct val="90000"/>
              </a:lnSpc>
              <a:spcBef>
                <a:spcPts val="0"/>
              </a:spcBef>
              <a:spcAft>
                <a:spcPts val="0"/>
              </a:spcAft>
              <a:buClr>
                <a:srgbClr val="D15A3E">
                  <a:lumMod val="75000"/>
                </a:srgbClr>
              </a:buClr>
              <a:buSzPct val="100000"/>
              <a:buFontTx/>
              <a:buNone/>
              <a:defRPr/>
            </a:pPr>
            <a:r>
              <a:rPr kumimoji="0" lang="zh-CN" altLang="en-US" sz="2400" b="0" i="0" u="none" strike="noStrike" kern="1200" cap="none" spc="0" normalizeH="0" baseline="0" noProof="0" dirty="0">
                <a:ln>
                  <a:noFill/>
                </a:ln>
                <a:solidFill>
                  <a:srgbClr val="D15A3E">
                    <a:lumMod val="75000"/>
                  </a:srgbClr>
                </a:solidFill>
                <a:effectLst/>
                <a:uLnTx/>
                <a:uFillTx/>
                <a:latin typeface="Arial" panose="020B0604020202020204" pitchFamily="34" charset="0"/>
                <a:ea typeface="微软雅黑" panose="020B0503020204020204" pitchFamily="34" charset="-122"/>
                <a:cs typeface="+mn-cs"/>
              </a:rPr>
              <a:t>刘真豪  </a:t>
            </a:r>
            <a:r>
              <a:rPr kumimoji="0" lang="en-US" altLang="zh-CN" sz="2400" b="0" i="0" u="none" strike="noStrike" kern="1200" cap="none" spc="0" normalizeH="0" baseline="0" noProof="0" dirty="0">
                <a:ln>
                  <a:noFill/>
                </a:ln>
                <a:solidFill>
                  <a:srgbClr val="D15A3E">
                    <a:lumMod val="75000"/>
                  </a:srgbClr>
                </a:solidFill>
                <a:effectLst/>
                <a:uLnTx/>
                <a:uFillTx/>
                <a:latin typeface="Arial" panose="020B0604020202020204" pitchFamily="34" charset="0"/>
                <a:ea typeface="微软雅黑" panose="020B0503020204020204" pitchFamily="34" charset="-122"/>
                <a:cs typeface="+mn-cs"/>
              </a:rPr>
              <a:t>17101026</a:t>
            </a:r>
          </a:p>
          <a:p>
            <a:pPr marL="0" marR="0" lvl="0" indent="0" algn="l" defTabSz="914400" rtl="0" eaLnBrk="1" fontAlgn="auto" latinLnBrk="0" hangingPunct="1">
              <a:lnSpc>
                <a:spcPct val="90000"/>
              </a:lnSpc>
              <a:spcBef>
                <a:spcPts val="0"/>
              </a:spcBef>
              <a:spcAft>
                <a:spcPts val="0"/>
              </a:spcAft>
              <a:buClr>
                <a:srgbClr val="D15A3E">
                  <a:lumMod val="75000"/>
                </a:srgbClr>
              </a:buClr>
              <a:buSzPct val="100000"/>
              <a:buFontTx/>
              <a:buNone/>
              <a:defRPr/>
            </a:pPr>
            <a:r>
              <a:rPr kumimoji="0" lang="zh-CN" altLang="en-US" sz="2400" b="0" i="0" u="none" strike="noStrike" kern="1200" cap="none" spc="0" normalizeH="0" baseline="0" noProof="0" dirty="0">
                <a:ln>
                  <a:noFill/>
                </a:ln>
                <a:solidFill>
                  <a:srgbClr val="D15A3E">
                    <a:lumMod val="75000"/>
                  </a:srgbClr>
                </a:solidFill>
                <a:effectLst/>
                <a:uLnTx/>
                <a:uFillTx/>
                <a:latin typeface="Arial" panose="020B0604020202020204" pitchFamily="34" charset="0"/>
                <a:ea typeface="微软雅黑" panose="020B0503020204020204" pitchFamily="34" charset="-122"/>
                <a:cs typeface="+mn-cs"/>
              </a:rPr>
              <a:t>尹欣然  </a:t>
            </a:r>
            <a:r>
              <a:rPr kumimoji="0" lang="en-US" altLang="zh-CN" sz="2400" b="0" i="0" u="none" strike="noStrike" kern="1200" cap="none" spc="0" normalizeH="0" baseline="0" noProof="0" dirty="0">
                <a:ln>
                  <a:noFill/>
                </a:ln>
                <a:solidFill>
                  <a:srgbClr val="D15A3E">
                    <a:lumMod val="75000"/>
                  </a:srgbClr>
                </a:solidFill>
                <a:effectLst/>
                <a:uLnTx/>
                <a:uFillTx/>
                <a:latin typeface="Arial" panose="020B0604020202020204" pitchFamily="34" charset="0"/>
                <a:ea typeface="微软雅黑" panose="020B0503020204020204" pitchFamily="34" charset="-122"/>
                <a:cs typeface="+mn-cs"/>
              </a:rPr>
              <a:t>17101020</a:t>
            </a:r>
          </a:p>
        </p:txBody>
      </p:sp>
      <p:sp>
        <p:nvSpPr>
          <p:cNvPr id="5" name="文本框 4"/>
          <p:cNvSpPr txBox="1"/>
          <p:nvPr/>
        </p:nvSpPr>
        <p:spPr>
          <a:xfrm>
            <a:off x="8077199" y="5432564"/>
            <a:ext cx="3190875" cy="424732"/>
          </a:xfrm>
          <a:prstGeom prst="rect">
            <a:avLst/>
          </a:prstGeom>
          <a:noFill/>
        </p:spPr>
        <p:txBody>
          <a:bodyPr wrap="square" rtlCol="0">
            <a:spAutoFit/>
          </a:bodyPr>
          <a:lstStyle/>
          <a:p>
            <a:pPr>
              <a:lnSpc>
                <a:spcPct val="90000"/>
              </a:lnSpc>
              <a:buClr>
                <a:srgbClr val="D15A3E">
                  <a:lumMod val="75000"/>
                </a:srgbClr>
              </a:buClr>
              <a:buSzPct val="100000"/>
            </a:pPr>
            <a:r>
              <a:rPr lang="zh-CN" altLang="en-US" sz="2400" dirty="0">
                <a:solidFill>
                  <a:srgbClr val="D15A3E">
                    <a:lumMod val="75000"/>
                  </a:srgbClr>
                </a:solidFill>
                <a:latin typeface="Arial" panose="020B0604020202020204" pitchFamily="34" charset="0"/>
                <a:ea typeface="微软雅黑" panose="020B0503020204020204" pitchFamily="34" charset="-122"/>
              </a:rPr>
              <a:t>胡超佚  </a:t>
            </a:r>
            <a:r>
              <a:rPr lang="en-US" altLang="zh-CN" sz="2400" dirty="0">
                <a:solidFill>
                  <a:srgbClr val="D15A3E">
                    <a:lumMod val="75000"/>
                  </a:srgbClr>
                </a:solidFill>
                <a:latin typeface="Arial" panose="020B0604020202020204" pitchFamily="34" charset="0"/>
                <a:ea typeface="微软雅黑" panose="020B0503020204020204" pitchFamily="34" charset="-122"/>
              </a:rPr>
              <a:t>17101009</a:t>
            </a:r>
            <a:endParaRPr lang="zh-CN" altLang="en-US" sz="2400" dirty="0">
              <a:solidFill>
                <a:srgbClr val="D15A3E">
                  <a:lumMod val="75000"/>
                </a:srgbClr>
              </a:solidFill>
              <a:latin typeface="Arial" panose="020B0604020202020204" pitchFamily="34" charset="0"/>
              <a:ea typeface="微软雅黑" panose="020B0503020204020204" pitchFamily="34" charset="-122"/>
            </a:endParaRPr>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1380">
        <p:fade/>
      </p:transition>
    </mc:Choice>
    <mc:Fallback xmlns="">
      <p:transition spd="med" advTm="113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特征提取</a:t>
            </a:r>
          </a:p>
        </p:txBody>
      </p:sp>
      <p:sp>
        <p:nvSpPr>
          <p:cNvPr id="4" name="文本框 3"/>
          <p:cNvSpPr txBox="1"/>
          <p:nvPr/>
        </p:nvSpPr>
        <p:spPr>
          <a:xfrm>
            <a:off x="1514475" y="1962150"/>
            <a:ext cx="5105400"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本次实验提取的特征包括全脑</a:t>
            </a: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Grey Matter Volume</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（灰质体积）、</a:t>
            </a: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White Matter Volume</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（白质体积）和</a:t>
            </a: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CSF Volume</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（脑脊液体积）。</a:t>
            </a:r>
          </a:p>
        </p:txBody>
      </p:sp>
      <p:pic>
        <p:nvPicPr>
          <p:cNvPr id="5" name="图片 4"/>
          <p:cNvPicPr>
            <a:picLocks noChangeAspect="1"/>
          </p:cNvPicPr>
          <p:nvPr/>
        </p:nvPicPr>
        <p:blipFill>
          <a:blip r:embed="rId5"/>
          <a:stretch>
            <a:fillRect/>
          </a:stretch>
        </p:blipFill>
        <p:spPr>
          <a:xfrm>
            <a:off x="7715010" y="1962150"/>
            <a:ext cx="3429479" cy="2629267"/>
          </a:xfrm>
          <a:prstGeom prst="rect">
            <a:avLst/>
          </a:prstGeom>
        </p:spPr>
      </p:pic>
      <p:pic>
        <p:nvPicPr>
          <p:cNvPr id="6" nam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34889" y="53594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3000">
        <p:fade/>
      </p:transition>
    </mc:Choice>
    <mc:Fallback xmlns="">
      <p:transition spd="med" advTm="2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en-US" altLang="zh-CN" dirty="0">
                <a:latin typeface="微软雅黑" panose="020B0503020204020204" pitchFamily="34" charset="-122"/>
                <a:ea typeface="微软雅黑" panose="020B0503020204020204" pitchFamily="34" charset="-122"/>
                <a:sym typeface="Arial" panose="020B0604020202020204" pitchFamily="34" charset="0"/>
              </a:rPr>
              <a:t> </a:t>
            </a:r>
            <a:r>
              <a:rPr lang="zh-CN" altLang="en-US" dirty="0">
                <a:latin typeface="微软雅黑" panose="020B0503020204020204" pitchFamily="34" charset="-122"/>
                <a:ea typeface="微软雅黑" panose="020B0503020204020204" pitchFamily="34" charset="-122"/>
                <a:sym typeface="Arial" panose="020B0604020202020204" pitchFamily="34" charset="0"/>
              </a:rPr>
              <a:t>统计分析</a:t>
            </a:r>
          </a:p>
        </p:txBody>
      </p:sp>
      <p:sp>
        <p:nvSpPr>
          <p:cNvPr id="3" name="文本占位符 2"/>
          <p:cNvSpPr>
            <a:spLocks noGrp="1"/>
          </p:cNvSpPr>
          <p:nvPr>
            <p:ph type="body" idx="1"/>
          </p:nvPr>
        </p:nvSpPr>
        <p:spPr/>
        <p:txBody>
          <a:bodyPr rtlCol="0"/>
          <a:lstStyle/>
          <a:p>
            <a:pPr rtl="0"/>
            <a:r>
              <a:rPr lang="en-US" altLang="zh-CN" dirty="0">
                <a:latin typeface="微软雅黑" panose="020B0503020204020204" pitchFamily="34" charset="-122"/>
                <a:ea typeface="微软雅黑" panose="020B0503020204020204" pitchFamily="34" charset="-122"/>
                <a:sym typeface="Arial" panose="020B0604020202020204" pitchFamily="34" charset="0"/>
              </a:rPr>
              <a:t>VBM  </a:t>
            </a:r>
            <a:r>
              <a:rPr lang="en-US" altLang="zh-CN" dirty="0" err="1">
                <a:latin typeface="微软雅黑" panose="020B0503020204020204" pitchFamily="34" charset="-122"/>
                <a:ea typeface="微软雅黑" panose="020B0503020204020204" pitchFamily="34" charset="-122"/>
                <a:sym typeface="Arial" panose="020B0604020202020204" pitchFamily="34" charset="0"/>
              </a:rPr>
              <a:t>spss</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469">
        <p:fade/>
      </p:transition>
    </mc:Choice>
    <mc:Fallback xmlns="">
      <p:transition spd="med" advTm="54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zh-CN" altLang="en-US" dirty="0">
                <a:latin typeface="微软雅黑" panose="020B0503020204020204" pitchFamily="34" charset="-122"/>
                <a:ea typeface="微软雅黑" panose="020B0503020204020204" pitchFamily="34" charset="-122"/>
                <a:sym typeface="Arial" panose="020B0604020202020204" pitchFamily="34" charset="0"/>
              </a:rPr>
              <a:t>统计分析</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双样本</a:t>
            </a:r>
            <a:r>
              <a:rPr lang="en-US" altLang="zh-CN" dirty="0">
                <a:latin typeface="微软雅黑" panose="020B0503020204020204" pitchFamily="34" charset="-122"/>
                <a:ea typeface="微软雅黑" panose="020B0503020204020204" pitchFamily="34" charset="-122"/>
                <a:sym typeface="Arial" panose="020B0604020202020204" pitchFamily="34" charset="0"/>
              </a:rPr>
              <a:t>t</a:t>
            </a:r>
            <a:r>
              <a:rPr lang="zh-CN" altLang="en-US" dirty="0">
                <a:latin typeface="微软雅黑" panose="020B0503020204020204" pitchFamily="34" charset="-122"/>
                <a:ea typeface="微软雅黑" panose="020B0503020204020204" pitchFamily="34" charset="-122"/>
                <a:sym typeface="Arial" panose="020B0604020202020204" pitchFamily="34" charset="0"/>
              </a:rPr>
              <a:t>检验</a:t>
            </a:r>
          </a:p>
        </p:txBody>
      </p:sp>
      <p:sp>
        <p:nvSpPr>
          <p:cNvPr id="3" name="文本框 2"/>
          <p:cNvSpPr txBox="1"/>
          <p:nvPr/>
        </p:nvSpPr>
        <p:spPr>
          <a:xfrm>
            <a:off x="1012054" y="1953087"/>
            <a:ext cx="5734975" cy="4242187"/>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整理文件，将</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和</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CN</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两组的经过空间标准化与平滑后的灰质图像（各</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5</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个</a:t>
            </a:r>
            <a:r>
              <a:rPr kumimoji="0" lang="en-US" altLang="zh-CN" sz="2400" b="0" i="0" u="none" strike="noStrike" kern="1200" cap="none" spc="0" normalizeH="0" baseline="0" noProof="0" dirty="0" err="1">
                <a:ln>
                  <a:noFill/>
                </a:ln>
                <a:solidFill>
                  <a:srgbClr val="2D2E2D"/>
                </a:solidFill>
                <a:effectLst/>
                <a:uLnTx/>
                <a:uFillTx/>
                <a:latin typeface="微软雅黑" panose="020B0503020204020204" pitchFamily="34" charset="-122"/>
                <a:ea typeface="微软雅黑" panose="020B0503020204020204" pitchFamily="34" charset="-122"/>
              </a:rPr>
              <a:t>nii</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文件）放在同一文件夹。</a:t>
            </a:r>
          </a:p>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通过</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spm8</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的</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specify 2-en-level</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载入数据，设置好参数、路径后保存并运行，该步骤会生成一个</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mat</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文件。</a:t>
            </a:r>
          </a:p>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endParaRPr kumimoji="0" lang="zh-CN" altLang="en-US" sz="1800" b="0" i="0" u="none" strike="noStrike" kern="1200" cap="none" spc="0" normalizeH="0" baseline="0" noProof="0" dirty="0">
              <a:ln>
                <a:noFill/>
              </a:ln>
              <a:solidFill>
                <a:srgbClr val="2D2E2D"/>
              </a:solidFill>
              <a:effectLst/>
              <a:uLnTx/>
              <a:uFillTx/>
              <a:latin typeface="Arial" panose="020B0604020202020204"/>
              <a:ea typeface="幼圆" panose="02010509060101010101" pitchFamily="49" charset="-122"/>
              <a:cs typeface="+mn-cs"/>
            </a:endParaRPr>
          </a:p>
        </p:txBody>
      </p:sp>
      <p:pic>
        <p:nvPicPr>
          <p:cNvPr id="5" name="图片 4"/>
          <p:cNvPicPr>
            <a:picLocks noChangeAspect="1"/>
          </p:cNvPicPr>
          <p:nvPr/>
        </p:nvPicPr>
        <p:blipFill>
          <a:blip r:embed="rId5"/>
          <a:stretch>
            <a:fillRect/>
          </a:stretch>
        </p:blipFill>
        <p:spPr>
          <a:xfrm>
            <a:off x="7001583" y="1953087"/>
            <a:ext cx="4607409" cy="3622090"/>
          </a:xfrm>
          <a:prstGeom prst="rect">
            <a:avLst/>
          </a:prstGeom>
        </p:spPr>
      </p:pic>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6618">
        <p:fade/>
      </p:transition>
    </mc:Choice>
    <mc:Fallback xmlns="">
      <p:transition spd="med" advTm="16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zh-CN" altLang="en-US" dirty="0">
                <a:latin typeface="微软雅黑" panose="020B0503020204020204" pitchFamily="34" charset="-122"/>
                <a:ea typeface="微软雅黑" panose="020B0503020204020204" pitchFamily="34" charset="-122"/>
                <a:sym typeface="Arial" panose="020B0604020202020204" pitchFamily="34" charset="0"/>
              </a:rPr>
              <a:t>统计分析</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双样本</a:t>
            </a:r>
            <a:r>
              <a:rPr lang="en-US" altLang="zh-CN" dirty="0">
                <a:latin typeface="微软雅黑" panose="020B0503020204020204" pitchFamily="34" charset="-122"/>
                <a:ea typeface="微软雅黑" panose="020B0503020204020204" pitchFamily="34" charset="-122"/>
                <a:sym typeface="Arial" panose="020B0604020202020204" pitchFamily="34" charset="0"/>
              </a:rPr>
              <a:t>t</a:t>
            </a:r>
            <a:r>
              <a:rPr lang="zh-CN" altLang="en-US" dirty="0">
                <a:latin typeface="微软雅黑" panose="020B0503020204020204" pitchFamily="34" charset="-122"/>
                <a:ea typeface="微软雅黑" panose="020B0503020204020204" pitchFamily="34" charset="-122"/>
                <a:sym typeface="Arial" panose="020B0604020202020204" pitchFamily="34" charset="0"/>
              </a:rPr>
              <a:t>检验</a:t>
            </a:r>
          </a:p>
        </p:txBody>
      </p:sp>
      <p:sp>
        <p:nvSpPr>
          <p:cNvPr id="3" name="文本框 2"/>
          <p:cNvSpPr txBox="1"/>
          <p:nvPr/>
        </p:nvSpPr>
        <p:spPr>
          <a:xfrm>
            <a:off x="1012054" y="1953087"/>
            <a:ext cx="5734975" cy="1140440"/>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载入</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specify</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生成的</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mat</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文件并利用</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estimate</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对所选数据进行参数估计</a:t>
            </a:r>
            <a:endPar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7115814" y="1953087"/>
            <a:ext cx="4132193" cy="4237087"/>
          </a:xfrm>
          <a:prstGeom prst="rect">
            <a:avLst/>
          </a:prstGeom>
        </p:spPr>
      </p:pic>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8158">
        <p:fade/>
      </p:transition>
    </mc:Choice>
    <mc:Fallback xmlns="">
      <p:transition spd="med" advTm="81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zh-CN" altLang="en-US" dirty="0">
                <a:latin typeface="微软雅黑" panose="020B0503020204020204" pitchFamily="34" charset="-122"/>
                <a:ea typeface="微软雅黑" panose="020B0503020204020204" pitchFamily="34" charset="-122"/>
                <a:sym typeface="Arial" panose="020B0604020202020204" pitchFamily="34" charset="0"/>
              </a:rPr>
              <a:t>统计分析</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双样本</a:t>
            </a:r>
            <a:r>
              <a:rPr lang="en-US" altLang="zh-CN" dirty="0">
                <a:latin typeface="微软雅黑" panose="020B0503020204020204" pitchFamily="34" charset="-122"/>
                <a:ea typeface="微软雅黑" panose="020B0503020204020204" pitchFamily="34" charset="-122"/>
                <a:sym typeface="Arial" panose="020B0604020202020204" pitchFamily="34" charset="0"/>
              </a:rPr>
              <a:t>t</a:t>
            </a:r>
            <a:r>
              <a:rPr lang="zh-CN" altLang="en-US" dirty="0">
                <a:latin typeface="微软雅黑" panose="020B0503020204020204" pitchFamily="34" charset="-122"/>
                <a:ea typeface="微软雅黑" panose="020B0503020204020204" pitchFamily="34" charset="-122"/>
                <a:sym typeface="Arial" panose="020B0604020202020204" pitchFamily="34" charset="0"/>
              </a:rPr>
              <a:t>检验</a:t>
            </a:r>
          </a:p>
        </p:txBody>
      </p:sp>
      <p:sp>
        <p:nvSpPr>
          <p:cNvPr id="3" name="文本框 2"/>
          <p:cNvSpPr txBox="1"/>
          <p:nvPr/>
        </p:nvSpPr>
        <p:spPr>
          <a:xfrm>
            <a:off x="1012054" y="1953087"/>
            <a:ext cx="5734975" cy="1140440"/>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载入</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estimate</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生成的</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mat</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文件，选择检验方式为</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t</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检验，设置参数并运行。</a:t>
            </a:r>
            <a:endPar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stretch>
            <a:fillRect/>
          </a:stretch>
        </p:blipFill>
        <p:spPr>
          <a:xfrm>
            <a:off x="7145554" y="1646239"/>
            <a:ext cx="5046446" cy="4497110"/>
          </a:xfrm>
          <a:prstGeom prst="rect">
            <a:avLst/>
          </a:prstGeom>
        </p:spPr>
      </p:pic>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0520">
        <p:fade/>
      </p:transition>
    </mc:Choice>
    <mc:Fallback xmlns="">
      <p:transition spd="med" advTm="105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zh-CN" altLang="en-US" dirty="0">
                <a:latin typeface="微软雅黑" panose="020B0503020204020204" pitchFamily="34" charset="-122"/>
                <a:ea typeface="微软雅黑" panose="020B0503020204020204" pitchFamily="34" charset="-122"/>
                <a:sym typeface="Arial" panose="020B0604020202020204" pitchFamily="34" charset="0"/>
              </a:rPr>
              <a:t>统计分析</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双样本</a:t>
            </a:r>
            <a:r>
              <a:rPr lang="en-US" altLang="zh-CN" dirty="0">
                <a:latin typeface="微软雅黑" panose="020B0503020204020204" pitchFamily="34" charset="-122"/>
                <a:ea typeface="微软雅黑" panose="020B0503020204020204" pitchFamily="34" charset="-122"/>
                <a:sym typeface="Arial" panose="020B0604020202020204" pitchFamily="34" charset="0"/>
              </a:rPr>
              <a:t>t</a:t>
            </a:r>
            <a:r>
              <a:rPr lang="zh-CN" altLang="en-US" dirty="0">
                <a:latin typeface="微软雅黑" panose="020B0503020204020204" pitchFamily="34" charset="-122"/>
                <a:ea typeface="微软雅黑" panose="020B0503020204020204" pitchFamily="34" charset="-122"/>
                <a:sym typeface="Arial" panose="020B0604020202020204" pitchFamily="34" charset="0"/>
              </a:rPr>
              <a:t>检验</a:t>
            </a:r>
          </a:p>
        </p:txBody>
      </p:sp>
      <p:sp>
        <p:nvSpPr>
          <p:cNvPr id="3" name="文本框 2"/>
          <p:cNvSpPr txBox="1"/>
          <p:nvPr/>
        </p:nvSpPr>
        <p:spPr>
          <a:xfrm>
            <a:off x="1012054" y="1953087"/>
            <a:ext cx="4820575" cy="169443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使用</a:t>
            </a:r>
            <a:r>
              <a:rPr kumimoji="0" lang="en-US" altLang="zh-CN" sz="2400" b="0" i="0" u="none" strike="noStrike" kern="1200" cap="none" spc="0" normalizeH="0" baseline="0" noProof="0" dirty="0" err="1">
                <a:ln>
                  <a:noFill/>
                </a:ln>
                <a:solidFill>
                  <a:srgbClr val="2D2E2D"/>
                </a:solidFill>
                <a:effectLst/>
                <a:uLnTx/>
                <a:uFillTx/>
                <a:latin typeface="微软雅黑" panose="020B0503020204020204" pitchFamily="34" charset="-122"/>
                <a:ea typeface="微软雅黑" panose="020B0503020204020204" pitchFamily="34" charset="-122"/>
              </a:rPr>
              <a:t>spss</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对</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组与</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CN</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组受试者的灰质体积、白质体积、脑脊液体积分别进行双样本</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t</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检验</a:t>
            </a:r>
            <a:endPar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stretch>
            <a:fillRect/>
          </a:stretch>
        </p:blipFill>
        <p:spPr>
          <a:xfrm>
            <a:off x="6415480" y="1953087"/>
            <a:ext cx="5552716" cy="3124940"/>
          </a:xfrm>
          <a:prstGeom prst="rect">
            <a:avLst/>
          </a:prstGeom>
        </p:spPr>
      </p:pic>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5026">
        <p:fade/>
      </p:transition>
    </mc:Choice>
    <mc:Fallback xmlns="">
      <p:transition spd="med" advTm="150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zh-CN" altLang="en-US" dirty="0">
                <a:latin typeface="微软雅黑" panose="020B0503020204020204" pitchFamily="34" charset="-122"/>
                <a:ea typeface="微软雅黑" panose="020B0503020204020204" pitchFamily="34" charset="-122"/>
                <a:sym typeface="Arial" panose="020B0604020202020204" pitchFamily="34" charset="0"/>
              </a:rPr>
              <a:t>统计分析</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sym typeface="Arial" panose="020B0604020202020204" pitchFamily="34" charset="0"/>
              </a:rPr>
              <a:t>独立</a:t>
            </a:r>
            <a:r>
              <a:rPr lang="zh-CN" altLang="en-US" dirty="0">
                <a:latin typeface="微软雅黑" panose="020B0503020204020204" pitchFamily="34" charset="-122"/>
                <a:ea typeface="微软雅黑" panose="020B0503020204020204" pitchFamily="34" charset="-122"/>
                <a:sym typeface="Arial" panose="020B0604020202020204" pitchFamily="34" charset="0"/>
              </a:rPr>
              <a:t>样本</a:t>
            </a:r>
            <a:r>
              <a:rPr lang="en-US" altLang="zh-CN" dirty="0">
                <a:latin typeface="微软雅黑" panose="020B0503020204020204" pitchFamily="34" charset="-122"/>
                <a:ea typeface="微软雅黑" panose="020B0503020204020204" pitchFamily="34" charset="-122"/>
                <a:sym typeface="Arial" panose="020B0604020202020204" pitchFamily="34" charset="0"/>
              </a:rPr>
              <a:t>t</a:t>
            </a:r>
            <a:r>
              <a:rPr lang="zh-CN" altLang="en-US" dirty="0">
                <a:latin typeface="微软雅黑" panose="020B0503020204020204" pitchFamily="34" charset="-122"/>
                <a:ea typeface="微软雅黑" panose="020B0503020204020204" pitchFamily="34" charset="-122"/>
                <a:sym typeface="Arial" panose="020B0604020202020204" pitchFamily="34" charset="0"/>
              </a:rPr>
              <a:t>检验</a:t>
            </a:r>
          </a:p>
        </p:txBody>
      </p:sp>
      <p:sp>
        <p:nvSpPr>
          <p:cNvPr id="3" name="文本框 2"/>
          <p:cNvSpPr txBox="1"/>
          <p:nvPr/>
        </p:nvSpPr>
        <p:spPr>
          <a:xfrm>
            <a:off x="1012054" y="1953087"/>
            <a:ext cx="4820575" cy="2248436"/>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对</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CN</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组的灰质体积、白质体积与脑脊液体积对性别进行独立样本</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t</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检验（女性用</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男性用</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来表示）</a:t>
            </a:r>
            <a:endPar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5825235" y="1953087"/>
            <a:ext cx="6366765" cy="3338004"/>
          </a:xfrm>
          <a:prstGeom prst="rect">
            <a:avLst/>
          </a:prstGeom>
        </p:spPr>
      </p:pic>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2068">
        <p:fade/>
      </p:transition>
    </mc:Choice>
    <mc:Fallback xmlns="">
      <p:transition spd="med" advTm="12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zh-CN" altLang="en-US" dirty="0">
                <a:latin typeface="微软雅黑" panose="020B0503020204020204" pitchFamily="34" charset="-122"/>
                <a:ea typeface="微软雅黑" panose="020B0503020204020204" pitchFamily="34" charset="-122"/>
                <a:sym typeface="Arial" panose="020B0604020202020204" pitchFamily="34" charset="0"/>
              </a:rPr>
              <a:t>统计分析</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sym typeface="Arial" panose="020B0604020202020204" pitchFamily="34" charset="0"/>
              </a:rPr>
              <a:t>相关性分析</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1012054" y="1953087"/>
            <a:ext cx="4820575" cy="169443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使用</a:t>
            </a:r>
            <a:r>
              <a:rPr kumimoji="0" lang="en-US" altLang="zh-CN" sz="2400" b="0" i="0" u="none" strike="noStrike" kern="1200" cap="none" spc="0" normalizeH="0" baseline="0" noProof="0" dirty="0" err="1">
                <a:ln>
                  <a:noFill/>
                </a:ln>
                <a:solidFill>
                  <a:srgbClr val="2D2E2D"/>
                </a:solidFill>
                <a:effectLst/>
                <a:uLnTx/>
                <a:uFillTx/>
                <a:latin typeface="微软雅黑" panose="020B0503020204020204" pitchFamily="34" charset="-122"/>
                <a:ea typeface="微软雅黑" panose="020B0503020204020204" pitchFamily="34" charset="-122"/>
              </a:rPr>
              <a:t>spss</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对</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AD</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组和</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CN</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组的灰质体积，白质体积及脑脊液体积与性别的相关性进行分析</a:t>
            </a:r>
            <a:endPar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stretch>
            <a:fillRect/>
          </a:stretch>
        </p:blipFill>
        <p:spPr>
          <a:xfrm>
            <a:off x="6160443" y="1723005"/>
            <a:ext cx="6031557" cy="3849040"/>
          </a:xfrm>
          <a:prstGeom prst="rect">
            <a:avLst/>
          </a:prstGeom>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6055">
        <p:fade/>
      </p:transition>
    </mc:Choice>
    <mc:Fallback xmlns="">
      <p:transition spd="med" advTm="60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zh-CN" altLang="en-US" dirty="0">
                <a:latin typeface="微软雅黑" panose="020B0503020204020204" pitchFamily="34" charset="-122"/>
                <a:ea typeface="微软雅黑" panose="020B0503020204020204" pitchFamily="34" charset="-122"/>
                <a:sym typeface="Arial" panose="020B0604020202020204" pitchFamily="34" charset="0"/>
              </a:rPr>
              <a:t>统计分析</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sym typeface="Arial" panose="020B0604020202020204" pitchFamily="34" charset="0"/>
              </a:rPr>
              <a:t>部分结果展示</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1012054" y="1953087"/>
            <a:ext cx="5610688" cy="3356432"/>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右图为</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CN</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组脑脊液体积与性别的相关性分析，显然皮尔逊系数</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0.990&gt;0.8</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，表示</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CN</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组脑脊液体积与性别呈显著相关；而</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Sig</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值为</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0.001&lt;0.05</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表示该结果具有统计学意义，故可以认为</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CN</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组脑脊液体积与性别存在显著相关性。</a:t>
            </a:r>
            <a:endPar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6692735" y="1737213"/>
            <a:ext cx="5499265" cy="3740309"/>
          </a:xfrm>
          <a:prstGeom prst="rect">
            <a:avLst/>
          </a:prstGeom>
        </p:spPr>
      </p:pic>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7832">
        <p:fade/>
      </p:transition>
    </mc:Choice>
    <mc:Fallback xmlns="">
      <p:transition spd="med" advTm="278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fMRI</a:t>
            </a:r>
            <a:r>
              <a:rPr lang="zh-CN" altLang="en-US" dirty="0"/>
              <a:t>预处理</a:t>
            </a:r>
          </a:p>
        </p:txBody>
      </p:sp>
      <p:sp>
        <p:nvSpPr>
          <p:cNvPr id="3" name="文本占位符 2"/>
          <p:cNvSpPr>
            <a:spLocks noGrp="1"/>
          </p:cNvSpPr>
          <p:nvPr>
            <p:ph type="body" idx="1"/>
          </p:nvPr>
        </p:nvSpPr>
        <p:spPr/>
        <p:txBody>
          <a:bodyPr/>
          <a:lstStyle/>
          <a:p>
            <a:r>
              <a:rPr lang="en-US" altLang="zh-CN" dirty="0"/>
              <a:t>SPM</a:t>
            </a:r>
            <a:r>
              <a:rPr lang="zh-CN" altLang="en-US" dirty="0"/>
              <a:t>、</a:t>
            </a:r>
            <a:r>
              <a:rPr lang="en-US" altLang="zh-CN" dirty="0"/>
              <a:t>DPARSF</a:t>
            </a:r>
            <a:endParaRPr lang="zh-CN" altLang="en-US" dirty="0"/>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798">
        <p:fade/>
      </p:transition>
    </mc:Choice>
    <mc:Fallback xmlns="">
      <p:transition spd="med" advTm="37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研究方案</a:t>
            </a:r>
          </a:p>
        </p:txBody>
      </p:sp>
      <p:sp>
        <p:nvSpPr>
          <p:cNvPr id="3" name="文本占位符 2"/>
          <p:cNvSpPr>
            <a:spLocks noGrp="1"/>
          </p:cNvSpPr>
          <p:nvPr>
            <p:ph type="body" idx="1"/>
          </p:nvPr>
        </p:nvSpPr>
        <p:spPr/>
        <p:txBody>
          <a:bodyPr/>
          <a:lstStyle/>
          <a:p>
            <a:endParaRPr lang="zh-CN" altLang="en-US" dirty="0"/>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404">
        <p:fade/>
      </p:transition>
    </mc:Choice>
    <mc:Fallback xmlns="">
      <p:transition spd="med" advTm="24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预处理过程</a:t>
            </a:r>
          </a:p>
        </p:txBody>
      </p:sp>
      <p:sp>
        <p:nvSpPr>
          <p:cNvPr id="3" name="文本框 2"/>
          <p:cNvSpPr txBox="1"/>
          <p:nvPr/>
        </p:nvSpPr>
        <p:spPr>
          <a:xfrm>
            <a:off x="882978" y="1794053"/>
            <a:ext cx="10426044" cy="707886"/>
          </a:xfrm>
          <a:prstGeom prst="rect">
            <a:avLst/>
          </a:prstGeom>
          <a:noFill/>
        </p:spPr>
        <p:txBody>
          <a:bodyPr wrap="square" rtlCol="0">
            <a:spAutoFit/>
          </a:body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2000" b="1" i="1"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mn-cs"/>
              </a:rPr>
              <a:t>对于</a:t>
            </a:r>
            <a:r>
              <a:rPr kumimoji="0" lang="en-US" altLang="zh-CN" sz="2000" b="1" i="1"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mn-cs"/>
              </a:rPr>
              <a:t>fMRI</a:t>
            </a:r>
            <a:r>
              <a:rPr kumimoji="0" lang="zh-CN" altLang="en-US" sz="2000" b="1" i="1"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mn-cs"/>
              </a:rPr>
              <a:t>的预处理，我们通过</a:t>
            </a:r>
            <a:r>
              <a:rPr kumimoji="0" lang="en-US" altLang="zh-CN" sz="2000" b="1" i="1" u="none" strike="noStrike" kern="1200" cap="none" spc="0" normalizeH="0" baseline="0" noProof="0" dirty="0" err="1">
                <a:ln>
                  <a:noFill/>
                </a:ln>
                <a:solidFill>
                  <a:srgbClr val="2D2E2D"/>
                </a:solidFill>
                <a:effectLst/>
                <a:uLnTx/>
                <a:uFillTx/>
                <a:latin typeface="Times New Roman" panose="02020603050405020304" pitchFamily="18" charset="0"/>
                <a:ea typeface="宋体" panose="02010600030101010101" pitchFamily="2" charset="-122"/>
                <a:cs typeface="+mn-cs"/>
              </a:rPr>
              <a:t>spm</a:t>
            </a:r>
            <a:r>
              <a:rPr kumimoji="0" lang="zh-CN" altLang="en-US" sz="2000" b="1" i="1"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mn-cs"/>
              </a:rPr>
              <a:t>、</a:t>
            </a:r>
            <a:r>
              <a:rPr kumimoji="0" lang="en-US" altLang="zh-CN" sz="2000" b="1" i="1" u="none" strike="noStrike" kern="1200" cap="none" spc="0" normalizeH="0" baseline="0" noProof="0" dirty="0" err="1">
                <a:ln>
                  <a:noFill/>
                </a:ln>
                <a:solidFill>
                  <a:srgbClr val="2D2E2D"/>
                </a:solidFill>
                <a:effectLst/>
                <a:uLnTx/>
                <a:uFillTx/>
                <a:latin typeface="Times New Roman" panose="02020603050405020304" pitchFamily="18" charset="0"/>
                <a:ea typeface="宋体" panose="02010600030101010101" pitchFamily="2" charset="-122"/>
                <a:cs typeface="+mn-cs"/>
              </a:rPr>
              <a:t>dparsf</a:t>
            </a:r>
            <a:r>
              <a:rPr kumimoji="0" lang="zh-CN" altLang="en-US" sz="2000" b="1" i="1"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mn-cs"/>
              </a:rPr>
              <a:t>进行了多方位的考量，以获得更加优化的预处理结果</a:t>
            </a:r>
          </a:p>
        </p:txBody>
      </p:sp>
      <p:pic>
        <p:nvPicPr>
          <p:cNvPr id="4" name="图片 3"/>
          <p:cNvPicPr/>
          <p:nvPr/>
        </p:nvPicPr>
        <p:blipFill>
          <a:blip r:embed="rId4"/>
          <a:stretch>
            <a:fillRect/>
          </a:stretch>
        </p:blipFill>
        <p:spPr>
          <a:xfrm>
            <a:off x="1769134" y="2568940"/>
            <a:ext cx="3182620" cy="1988820"/>
          </a:xfrm>
          <a:prstGeom prst="rect">
            <a:avLst/>
          </a:prstGeom>
        </p:spPr>
      </p:pic>
      <p:pic>
        <p:nvPicPr>
          <p:cNvPr id="5" name="图片 4"/>
          <p:cNvPicPr/>
          <p:nvPr/>
        </p:nvPicPr>
        <p:blipFill>
          <a:blip r:embed="rId5"/>
          <a:stretch>
            <a:fillRect/>
          </a:stretch>
        </p:blipFill>
        <p:spPr>
          <a:xfrm>
            <a:off x="5411245" y="2239539"/>
            <a:ext cx="1993265" cy="2650490"/>
          </a:xfrm>
          <a:prstGeom prst="rect">
            <a:avLst/>
          </a:prstGeom>
        </p:spPr>
      </p:pic>
      <p:pic>
        <p:nvPicPr>
          <p:cNvPr id="6" name="图片 5"/>
          <p:cNvPicPr/>
          <p:nvPr/>
        </p:nvPicPr>
        <p:blipFill>
          <a:blip r:embed="rId6"/>
          <a:stretch>
            <a:fillRect/>
          </a:stretch>
        </p:blipFill>
        <p:spPr>
          <a:xfrm>
            <a:off x="7864001" y="2235840"/>
            <a:ext cx="2558865" cy="2655020"/>
          </a:xfrm>
          <a:prstGeom prst="rect">
            <a:avLst/>
          </a:prstGeom>
        </p:spPr>
      </p:pic>
      <p:grpSp>
        <p:nvGrpSpPr>
          <p:cNvPr id="19" name="组合 18"/>
          <p:cNvGrpSpPr/>
          <p:nvPr/>
        </p:nvGrpSpPr>
        <p:grpSpPr>
          <a:xfrm>
            <a:off x="1769134" y="5407176"/>
            <a:ext cx="8451632" cy="369332"/>
            <a:chOff x="1197205" y="5482590"/>
            <a:chExt cx="8451632" cy="369332"/>
          </a:xfrm>
        </p:grpSpPr>
        <p:sp>
          <p:nvSpPr>
            <p:cNvPr id="8" name="文本框 7"/>
            <p:cNvSpPr txBox="1"/>
            <p:nvPr/>
          </p:nvSpPr>
          <p:spPr>
            <a:xfrm>
              <a:off x="1197205" y="5482590"/>
              <a:ext cx="1259919"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1" u="none" strike="noStrike" kern="1200" cap="none" spc="0" normalizeH="0" baseline="0" noProof="0" dirty="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数据准备</a:t>
              </a:r>
            </a:p>
          </p:txBody>
        </p:sp>
        <p:sp>
          <p:nvSpPr>
            <p:cNvPr id="9" name="文本框 8"/>
            <p:cNvSpPr txBox="1"/>
            <p:nvPr/>
          </p:nvSpPr>
          <p:spPr>
            <a:xfrm>
              <a:off x="2862532" y="5482590"/>
              <a:ext cx="1259919"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1" u="none" strike="noStrike" kern="1200" cap="none" spc="0" normalizeH="0" baseline="0" noProof="0" dirty="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时间校正</a:t>
              </a:r>
              <a:endParaRPr kumimoji="0" lang="en-US" sz="1800" b="1" i="1" u="none" strike="noStrike" kern="1200" cap="none" spc="0" normalizeH="0" baseline="0" noProof="0" dirty="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4588996" y="5482590"/>
              <a:ext cx="1182815"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1" u="none" strike="noStrike" kern="1200" cap="none" spc="0" normalizeH="0" baseline="0" noProof="0" dirty="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头动校正</a:t>
              </a:r>
              <a:endParaRPr kumimoji="0" lang="en-US" sz="1800" b="1" i="1" u="none" strike="noStrike" kern="1200" cap="none" spc="0" normalizeH="0" baseline="0" noProof="0" dirty="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6306111" y="5482590"/>
              <a:ext cx="640763"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1" u="none" strike="noStrike" kern="1200" cap="none" spc="0" normalizeH="0" baseline="0" noProof="0" dirty="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配准</a:t>
              </a:r>
              <a:endParaRPr kumimoji="0" lang="en-US" sz="1800" b="1" i="1" u="none" strike="noStrike" kern="1200" cap="none" spc="0" normalizeH="0" baseline="0" noProof="0" dirty="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右箭头 10"/>
            <p:cNvSpPr/>
            <p:nvPr/>
          </p:nvSpPr>
          <p:spPr>
            <a:xfrm>
              <a:off x="2457124" y="5589270"/>
              <a:ext cx="449580" cy="15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3" name="右箭头 11"/>
            <p:cNvSpPr/>
            <p:nvPr/>
          </p:nvSpPr>
          <p:spPr>
            <a:xfrm>
              <a:off x="4122451" y="5589270"/>
              <a:ext cx="449580" cy="15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4" name="右箭头 12"/>
            <p:cNvSpPr/>
            <p:nvPr/>
          </p:nvSpPr>
          <p:spPr>
            <a:xfrm>
              <a:off x="5814171" y="5589270"/>
              <a:ext cx="449580" cy="15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5" name="右箭头 12"/>
            <p:cNvSpPr/>
            <p:nvPr/>
          </p:nvSpPr>
          <p:spPr>
            <a:xfrm>
              <a:off x="7012740" y="5589751"/>
              <a:ext cx="449580" cy="15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6" name="文本框 15"/>
            <p:cNvSpPr txBox="1"/>
            <p:nvPr/>
          </p:nvSpPr>
          <p:spPr>
            <a:xfrm>
              <a:off x="7386904" y="5482590"/>
              <a:ext cx="11828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1" u="none" strike="noStrike" kern="1200" cap="none" spc="0" normalizeH="0" baseline="0" noProof="0" dirty="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标准化</a:t>
              </a:r>
              <a:endParaRPr kumimoji="0" lang="en-US" sz="1800" b="1" i="1" u="none" strike="noStrike" kern="1200" cap="none" spc="0" normalizeH="0" baseline="0" noProof="0" dirty="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右箭头 12"/>
            <p:cNvSpPr/>
            <p:nvPr/>
          </p:nvSpPr>
          <p:spPr>
            <a:xfrm>
              <a:off x="8494303" y="5589270"/>
              <a:ext cx="449580" cy="155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8" name="文本框 17"/>
            <p:cNvSpPr txBox="1"/>
            <p:nvPr/>
          </p:nvSpPr>
          <p:spPr>
            <a:xfrm>
              <a:off x="8992570" y="5482590"/>
              <a:ext cx="65626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1" u="none" strike="noStrike" kern="1200" cap="none" spc="0" normalizeH="0" baseline="0" noProof="0" dirty="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平滑</a:t>
              </a:r>
              <a:endParaRPr kumimoji="0" lang="en-US" sz="1800" b="1" i="1" u="none" strike="noStrike" kern="1200" cap="none" spc="0" normalizeH="0" baseline="0" noProof="0" dirty="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20" name="音频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0133">
        <p:fade/>
      </p:transition>
    </mc:Choice>
    <mc:Fallback xmlns="">
      <p:transition spd="med" advTm="101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预处理过程</a:t>
            </a:r>
            <a:r>
              <a:rPr lang="en-US" altLang="zh-CN" dirty="0"/>
              <a:t>-SPM</a:t>
            </a:r>
            <a:endParaRPr lang="zh-CN" altLang="en-US" dirty="0"/>
          </a:p>
        </p:txBody>
      </p:sp>
      <p:sp>
        <p:nvSpPr>
          <p:cNvPr id="3" name="矩形 2"/>
          <p:cNvSpPr/>
          <p:nvPr/>
        </p:nvSpPr>
        <p:spPr>
          <a:xfrm>
            <a:off x="868201" y="1868194"/>
            <a:ext cx="6118983" cy="495585"/>
          </a:xfrm>
          <a:prstGeom prst="rect">
            <a:avLst/>
          </a:prstGeom>
        </p:spPr>
        <p:txBody>
          <a:bodyPr wrap="none">
            <a:spAutoFit/>
          </a:bodyPr>
          <a:lstStyle/>
          <a:p>
            <a:pPr marL="0" marR="0" lvl="0" indent="304800" algn="just" defTabSz="914400" rtl="0" eaLnBrk="1" fontAlgn="auto" latinLnBrk="0" hangingPunct="1">
              <a:lnSpc>
                <a:spcPct val="150000"/>
              </a:lnSpc>
              <a:spcBef>
                <a:spcPts val="0"/>
              </a:spcBef>
              <a:spcAft>
                <a:spcPts val="0"/>
              </a:spcAft>
              <a:buClrTx/>
              <a:buSzTx/>
              <a:buFontTx/>
              <a:buNone/>
              <a:defRPr/>
            </a:pPr>
            <a:r>
              <a:rPr kumimoji="0" lang="zh-CN"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将原始数据转换为</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NII</a:t>
            </a:r>
            <a:r>
              <a:rPr kumimoji="0" lang="zh-CN"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格式文件，以备使用</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 - Batch</a:t>
            </a:r>
          </a:p>
        </p:txBody>
      </p:sp>
      <p:pic>
        <p:nvPicPr>
          <p:cNvPr id="5" name="图片 4"/>
          <p:cNvPicPr>
            <a:picLocks noChangeAspect="1"/>
          </p:cNvPicPr>
          <p:nvPr/>
        </p:nvPicPr>
        <p:blipFill rotWithShape="1">
          <a:blip r:embed="rId6"/>
          <a:srcRect t="38481" r="59968" b="47876"/>
          <a:stretch>
            <a:fillRect/>
          </a:stretch>
        </p:blipFill>
        <p:spPr>
          <a:xfrm>
            <a:off x="7102939" y="786957"/>
            <a:ext cx="4532586" cy="1377260"/>
          </a:xfrm>
          <a:prstGeom prst="rect">
            <a:avLst/>
          </a:prstGeom>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t="7495" b="64727"/>
          <a:stretch>
            <a:fillRect/>
          </a:stretch>
        </p:blipFill>
        <p:spPr>
          <a:xfrm>
            <a:off x="7229487" y="2334344"/>
            <a:ext cx="4279490" cy="1377260"/>
          </a:xfrm>
          <a:prstGeom prst="rect">
            <a:avLst/>
          </a:prstGeom>
          <a:ln>
            <a:noFill/>
          </a:ln>
        </p:spPr>
      </p:pic>
      <p:sp>
        <p:nvSpPr>
          <p:cNvPr id="9" name="矩形 8"/>
          <p:cNvSpPr/>
          <p:nvPr/>
        </p:nvSpPr>
        <p:spPr>
          <a:xfrm>
            <a:off x="868201" y="2533780"/>
            <a:ext cx="6898940" cy="501932"/>
          </a:xfrm>
          <a:prstGeom prst="rect">
            <a:avLst/>
          </a:prstGeom>
        </p:spPr>
        <p:txBody>
          <a:bodyPr wrap="none">
            <a:spAutoFit/>
          </a:bodyPr>
          <a:lstStyle/>
          <a:p>
            <a:pPr marL="0" marR="0" lvl="0" indent="304800" algn="just"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修正</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个</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Volume</a:t>
            </a: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中不同层片之间的时间差异 </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 Slice Timing</a:t>
            </a:r>
            <a:endParaRPr kumimoji="0" lang="zh-CN" altLang="zh-CN" sz="1600" b="1" i="0" u="none" strike="noStrike" kern="100" cap="none" spc="0" normalizeH="0" baseline="0" noProof="0" dirty="0">
              <a:ln>
                <a:noFill/>
              </a:ln>
              <a:solidFill>
                <a:srgbClr val="2D2E2D"/>
              </a:solidFill>
              <a:effectLst/>
              <a:uLnTx/>
              <a:uFillTx/>
              <a:latin typeface="等线" panose="02010600030101010101" charset="-122"/>
              <a:ea typeface="等线" panose="02010600030101010101" charset="-122"/>
              <a:cs typeface="Times New Roman" panose="02020603050405020304" pitchFamily="18" charset="0"/>
            </a:endParaRPr>
          </a:p>
        </p:txBody>
      </p:sp>
      <p:pic>
        <p:nvPicPr>
          <p:cNvPr id="10" name="图片 9"/>
          <p:cNvPicPr>
            <a:picLocks noChangeAspect="1"/>
          </p:cNvPicPr>
          <p:nvPr/>
        </p:nvPicPr>
        <p:blipFill rotWithShape="1">
          <a:blip r:embed="rId8">
            <a:extLst>
              <a:ext uri="{28A0092B-C50C-407E-A947-70E740481C1C}">
                <a14:useLocalDpi xmlns:a14="http://schemas.microsoft.com/office/drawing/2010/main" val="0"/>
              </a:ext>
            </a:extLst>
          </a:blip>
          <a:srcRect t="12055" b="70336"/>
          <a:stretch>
            <a:fillRect/>
          </a:stretch>
        </p:blipFill>
        <p:spPr>
          <a:xfrm>
            <a:off x="1218857" y="3309623"/>
            <a:ext cx="4491648" cy="919805"/>
          </a:xfrm>
          <a:prstGeom prst="rect">
            <a:avLst/>
          </a:prstGeom>
        </p:spPr>
      </p:pic>
      <p:pic>
        <p:nvPicPr>
          <p:cNvPr id="11" name="图片 10"/>
          <p:cNvPicPr>
            <a:picLocks noChangeAspect="1"/>
          </p:cNvPicPr>
          <p:nvPr/>
        </p:nvPicPr>
        <p:blipFill rotWithShape="1">
          <a:blip r:embed="rId9">
            <a:extLst>
              <a:ext uri="{28A0092B-C50C-407E-A947-70E740481C1C}">
                <a14:useLocalDpi xmlns:a14="http://schemas.microsoft.com/office/drawing/2010/main" val="0"/>
              </a:ext>
            </a:extLst>
          </a:blip>
          <a:srcRect t="7287" b="60229"/>
          <a:stretch>
            <a:fillRect/>
          </a:stretch>
        </p:blipFill>
        <p:spPr>
          <a:xfrm>
            <a:off x="6987184" y="3152430"/>
            <a:ext cx="3578942" cy="1340305"/>
          </a:xfrm>
          <a:prstGeom prst="rect">
            <a:avLst/>
          </a:prstGeom>
          <a:ln>
            <a:noFill/>
          </a:ln>
        </p:spPr>
      </p:pic>
      <p:sp>
        <p:nvSpPr>
          <p:cNvPr id="12" name="矩形 11"/>
          <p:cNvSpPr/>
          <p:nvPr/>
        </p:nvSpPr>
        <p:spPr>
          <a:xfrm>
            <a:off x="868201" y="3170525"/>
            <a:ext cx="6540718" cy="501932"/>
          </a:xfrm>
          <a:prstGeom prst="rect">
            <a:avLst/>
          </a:prstGeom>
        </p:spPr>
        <p:txBody>
          <a:bodyPr wrap="square">
            <a:spAutoFit/>
          </a:bodyPr>
          <a:lstStyle/>
          <a:p>
            <a:pPr marL="0" marR="0" lvl="0" indent="304800" algn="just"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减少实验过程中被试头动的干扰 </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 Realign</a:t>
            </a: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Est &amp; Res</a:t>
            </a: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600" b="1" i="0" u="none" strike="noStrike" kern="100" cap="none" spc="0" normalizeH="0" baseline="0" noProof="0" dirty="0">
              <a:ln>
                <a:noFill/>
              </a:ln>
              <a:solidFill>
                <a:srgbClr val="2D2E2D"/>
              </a:solidFill>
              <a:effectLst/>
              <a:uLnTx/>
              <a:uFillTx/>
              <a:latin typeface="等线" panose="02010600030101010101" charset="-122"/>
              <a:ea typeface="等线" panose="02010600030101010101" charset="-122"/>
              <a:cs typeface="Times New Roman" panose="02020603050405020304" pitchFamily="18" charset="0"/>
            </a:endParaRPr>
          </a:p>
        </p:txBody>
      </p:sp>
      <p:pic>
        <p:nvPicPr>
          <p:cNvPr id="13" name="图片 12"/>
          <p:cNvPicPr>
            <a:picLocks noChangeAspect="1"/>
          </p:cNvPicPr>
          <p:nvPr/>
        </p:nvPicPr>
        <p:blipFill rotWithShape="1">
          <a:blip r:embed="rId10">
            <a:extLst>
              <a:ext uri="{28A0092B-C50C-407E-A947-70E740481C1C}">
                <a14:useLocalDpi xmlns:a14="http://schemas.microsoft.com/office/drawing/2010/main" val="0"/>
              </a:ext>
            </a:extLst>
          </a:blip>
          <a:srcRect t="7166" b="62251"/>
          <a:stretch>
            <a:fillRect/>
          </a:stretch>
        </p:blipFill>
        <p:spPr>
          <a:xfrm>
            <a:off x="1295400" y="3873279"/>
            <a:ext cx="4485778" cy="1555643"/>
          </a:xfrm>
          <a:prstGeom prst="rect">
            <a:avLst/>
          </a:prstGeom>
        </p:spPr>
      </p:pic>
      <p:pic>
        <p:nvPicPr>
          <p:cNvPr id="14" name="图片 13"/>
          <p:cNvPicPr>
            <a:picLocks noChangeAspect="1"/>
          </p:cNvPicPr>
          <p:nvPr/>
        </p:nvPicPr>
        <p:blipFill rotWithShape="1">
          <a:blip r:embed="rId11">
            <a:extLst>
              <a:ext uri="{28A0092B-C50C-407E-A947-70E740481C1C}">
                <a14:useLocalDpi xmlns:a14="http://schemas.microsoft.com/office/drawing/2010/main" val="0"/>
              </a:ext>
            </a:extLst>
          </a:blip>
          <a:srcRect t="7819" b="45258"/>
          <a:stretch>
            <a:fillRect/>
          </a:stretch>
        </p:blipFill>
        <p:spPr>
          <a:xfrm>
            <a:off x="6643799" y="3737937"/>
            <a:ext cx="3578942" cy="1940384"/>
          </a:xfrm>
          <a:prstGeom prst="rect">
            <a:avLst/>
          </a:prstGeom>
          <a:ln>
            <a:noFill/>
          </a:ln>
        </p:spPr>
      </p:pic>
      <p:grpSp>
        <p:nvGrpSpPr>
          <p:cNvPr id="18" name="组合 17"/>
          <p:cNvGrpSpPr/>
          <p:nvPr/>
        </p:nvGrpSpPr>
        <p:grpSpPr>
          <a:xfrm>
            <a:off x="1532469" y="4046454"/>
            <a:ext cx="9313900" cy="1377792"/>
            <a:chOff x="1771462" y="4046454"/>
            <a:chExt cx="9313900" cy="1377792"/>
          </a:xfrm>
        </p:grpSpPr>
        <p:pic>
          <p:nvPicPr>
            <p:cNvPr id="15" name="图片 14"/>
            <p:cNvPicPr>
              <a:picLocks noChangeAspect="1"/>
            </p:cNvPicPr>
            <p:nvPr/>
          </p:nvPicPr>
          <p:blipFill rotWithShape="1">
            <a:blip r:embed="rId12"/>
            <a:srcRect t="34343" b="34549"/>
            <a:stretch>
              <a:fillRect/>
            </a:stretch>
          </p:blipFill>
          <p:spPr>
            <a:xfrm>
              <a:off x="4961997" y="4229428"/>
              <a:ext cx="2697616" cy="1116336"/>
            </a:xfrm>
            <a:prstGeom prst="rect">
              <a:avLst/>
            </a:prstGeom>
          </p:spPr>
        </p:pic>
        <p:pic>
          <p:nvPicPr>
            <p:cNvPr id="16" name="图片 15"/>
            <p:cNvPicPr>
              <a:picLocks noChangeAspect="1"/>
            </p:cNvPicPr>
            <p:nvPr/>
          </p:nvPicPr>
          <p:blipFill rotWithShape="1">
            <a:blip r:embed="rId12"/>
            <a:srcRect t="66706"/>
            <a:stretch>
              <a:fillRect/>
            </a:stretch>
          </p:blipFill>
          <p:spPr>
            <a:xfrm>
              <a:off x="8387746" y="4229428"/>
              <a:ext cx="2697616" cy="1194818"/>
            </a:xfrm>
            <a:prstGeom prst="rect">
              <a:avLst/>
            </a:prstGeom>
          </p:spPr>
        </p:pic>
        <p:pic>
          <p:nvPicPr>
            <p:cNvPr id="17" name="图片 16"/>
            <p:cNvPicPr>
              <a:picLocks noChangeAspect="1"/>
            </p:cNvPicPr>
            <p:nvPr/>
          </p:nvPicPr>
          <p:blipFill rotWithShape="1">
            <a:blip r:embed="rId12"/>
            <a:srcRect l="15414" r="15992" b="71893"/>
            <a:stretch>
              <a:fillRect/>
            </a:stretch>
          </p:blipFill>
          <p:spPr>
            <a:xfrm>
              <a:off x="1771462" y="4046454"/>
              <a:ext cx="2585884" cy="1341249"/>
            </a:xfrm>
            <a:prstGeom prst="rect">
              <a:avLst/>
            </a:prstGeom>
          </p:spPr>
        </p:pic>
      </p:grpSp>
      <p:sp>
        <p:nvSpPr>
          <p:cNvPr id="19" name="矩形 18"/>
          <p:cNvSpPr/>
          <p:nvPr/>
        </p:nvSpPr>
        <p:spPr>
          <a:xfrm>
            <a:off x="868201" y="3817589"/>
            <a:ext cx="6843733" cy="495585"/>
          </a:xfrm>
          <a:prstGeom prst="rect">
            <a:avLst/>
          </a:prstGeom>
        </p:spPr>
        <p:txBody>
          <a:bodyPr wrap="none">
            <a:spAutoFit/>
          </a:bodyPr>
          <a:lstStyle/>
          <a:p>
            <a:pPr marL="0" marR="0" lvl="0" indent="304800" algn="just"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将所有图像同一个</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volume</a:t>
            </a: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对齐 </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2000" b="1" i="0" u="none" strike="noStrike" kern="100" cap="none" spc="0" normalizeH="0" baseline="0" noProof="0" dirty="0" err="1">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Coregister</a:t>
            </a: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Est &amp; Res</a:t>
            </a: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grpSp>
        <p:nvGrpSpPr>
          <p:cNvPr id="22" name="组合 21"/>
          <p:cNvGrpSpPr/>
          <p:nvPr/>
        </p:nvGrpSpPr>
        <p:grpSpPr>
          <a:xfrm>
            <a:off x="1345631" y="4463553"/>
            <a:ext cx="6908913" cy="1294050"/>
            <a:chOff x="1464828" y="4527025"/>
            <a:chExt cx="6908913" cy="1294050"/>
          </a:xfrm>
        </p:grpSpPr>
        <p:pic>
          <p:nvPicPr>
            <p:cNvPr id="20" name="图片 19"/>
            <p:cNvPicPr>
              <a:picLocks noChangeAspect="1"/>
            </p:cNvPicPr>
            <p:nvPr/>
          </p:nvPicPr>
          <p:blipFill rotWithShape="1">
            <a:blip r:embed="rId13"/>
            <a:srcRect t="20302" b="60894"/>
            <a:stretch>
              <a:fillRect/>
            </a:stretch>
          </p:blipFill>
          <p:spPr>
            <a:xfrm>
              <a:off x="1464828" y="4818506"/>
              <a:ext cx="3829558" cy="859815"/>
            </a:xfrm>
            <a:prstGeom prst="rect">
              <a:avLst/>
            </a:prstGeom>
          </p:spPr>
        </p:pic>
        <p:pic>
          <p:nvPicPr>
            <p:cNvPr id="21" name="图片 20"/>
            <p:cNvPicPr>
              <a:picLocks noChangeAspect="1"/>
            </p:cNvPicPr>
            <p:nvPr/>
          </p:nvPicPr>
          <p:blipFill rotWithShape="1">
            <a:blip r:embed="rId14">
              <a:extLst>
                <a:ext uri="{28A0092B-C50C-407E-A947-70E740481C1C}">
                  <a14:useLocalDpi xmlns:a14="http://schemas.microsoft.com/office/drawing/2010/main" val="0"/>
                </a:ext>
              </a:extLst>
            </a:blip>
            <a:srcRect t="13710" b="45313"/>
            <a:stretch>
              <a:fillRect/>
            </a:stretch>
          </p:blipFill>
          <p:spPr>
            <a:xfrm>
              <a:off x="5637771" y="4527025"/>
              <a:ext cx="2735970" cy="1294050"/>
            </a:xfrm>
            <a:prstGeom prst="rect">
              <a:avLst/>
            </a:prstGeom>
            <a:ln>
              <a:noFill/>
            </a:ln>
          </p:spPr>
        </p:pic>
      </p:grpSp>
      <p:pic>
        <p:nvPicPr>
          <p:cNvPr id="23" name="图片 22"/>
          <p:cNvPicPr/>
          <p:nvPr/>
        </p:nvPicPr>
        <p:blipFill>
          <a:blip r:embed="rId15" cstate="print">
            <a:extLst>
              <a:ext uri="{28A0092B-C50C-407E-A947-70E740481C1C}">
                <a14:useLocalDpi xmlns:a14="http://schemas.microsoft.com/office/drawing/2010/main" val="0"/>
              </a:ext>
            </a:extLst>
          </a:blip>
          <a:stretch>
            <a:fillRect/>
          </a:stretch>
        </p:blipFill>
        <p:spPr>
          <a:xfrm>
            <a:off x="8608802" y="1417098"/>
            <a:ext cx="2631183" cy="3659623"/>
          </a:xfrm>
          <a:prstGeom prst="rect">
            <a:avLst/>
          </a:prstGeom>
          <a:ln>
            <a:solidFill>
              <a:srgbClr val="000000"/>
            </a:solidFill>
          </a:ln>
        </p:spPr>
      </p:pic>
      <p:sp>
        <p:nvSpPr>
          <p:cNvPr id="24" name="矩形 23"/>
          <p:cNvSpPr/>
          <p:nvPr/>
        </p:nvSpPr>
        <p:spPr>
          <a:xfrm>
            <a:off x="873399" y="4379057"/>
            <a:ext cx="7516994" cy="495585"/>
          </a:xfrm>
          <a:prstGeom prst="rect">
            <a:avLst/>
          </a:prstGeom>
        </p:spPr>
        <p:txBody>
          <a:bodyPr wrap="none">
            <a:spAutoFit/>
          </a:bodyPr>
          <a:lstStyle/>
          <a:p>
            <a:pPr marL="0" marR="0" lvl="0" indent="304800" algn="just"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将不同被试的大脑放入一个标准空间 </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 Normalize</a:t>
            </a: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Est &amp; </a:t>
            </a:r>
            <a:r>
              <a:rPr kumimoji="0" lang="en-US" altLang="zh-CN" sz="2000" b="1" i="0" u="none" strike="noStrike" kern="100" cap="none" spc="0" normalizeH="0" baseline="0" noProof="0" dirty="0" err="1">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Wn</a:t>
            </a: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grpSp>
        <p:nvGrpSpPr>
          <p:cNvPr id="28" name="组合 27"/>
          <p:cNvGrpSpPr/>
          <p:nvPr/>
        </p:nvGrpSpPr>
        <p:grpSpPr>
          <a:xfrm>
            <a:off x="1324047" y="1392150"/>
            <a:ext cx="9921832" cy="4554987"/>
            <a:chOff x="1324047" y="1392150"/>
            <a:chExt cx="9921832" cy="4554987"/>
          </a:xfrm>
        </p:grpSpPr>
        <p:pic>
          <p:nvPicPr>
            <p:cNvPr id="25" name="图片 24"/>
            <p:cNvPicPr>
              <a:picLocks noChangeAspect="1"/>
            </p:cNvPicPr>
            <p:nvPr/>
          </p:nvPicPr>
          <p:blipFill rotWithShape="1">
            <a:blip r:embed="rId16">
              <a:extLst>
                <a:ext uri="{28A0092B-C50C-407E-A947-70E740481C1C}">
                  <a14:useLocalDpi xmlns:a14="http://schemas.microsoft.com/office/drawing/2010/main" val="0"/>
                </a:ext>
              </a:extLst>
            </a:blip>
            <a:srcRect t="20103" b="60849"/>
            <a:stretch>
              <a:fillRect/>
            </a:stretch>
          </p:blipFill>
          <p:spPr>
            <a:xfrm>
              <a:off x="1324047" y="5085266"/>
              <a:ext cx="3976117" cy="819768"/>
            </a:xfrm>
            <a:prstGeom prst="rect">
              <a:avLst/>
            </a:prstGeom>
          </p:spPr>
        </p:pic>
        <p:pic>
          <p:nvPicPr>
            <p:cNvPr id="26" name="图片 25"/>
            <p:cNvPicPr>
              <a:picLocks noChangeAspect="1"/>
            </p:cNvPicPr>
            <p:nvPr/>
          </p:nvPicPr>
          <p:blipFill rotWithShape="1">
            <a:blip r:embed="rId17">
              <a:extLst>
                <a:ext uri="{28A0092B-C50C-407E-A947-70E740481C1C}">
                  <a14:useLocalDpi xmlns:a14="http://schemas.microsoft.com/office/drawing/2010/main" val="0"/>
                </a:ext>
              </a:extLst>
            </a:blip>
            <a:srcRect t="6088" b="59937"/>
            <a:stretch>
              <a:fillRect/>
            </a:stretch>
          </p:blipFill>
          <p:spPr>
            <a:xfrm>
              <a:off x="5710505" y="4828269"/>
              <a:ext cx="2841106" cy="1118868"/>
            </a:xfrm>
            <a:prstGeom prst="rect">
              <a:avLst/>
            </a:prstGeom>
            <a:ln>
              <a:noFill/>
            </a:ln>
          </p:spPr>
        </p:pic>
        <p:pic>
          <p:nvPicPr>
            <p:cNvPr id="27" name="图片 26"/>
            <p:cNvPicPr>
              <a:picLocks noChangeAspect="1"/>
            </p:cNvPicPr>
            <p:nvPr/>
          </p:nvPicPr>
          <p:blipFill>
            <a:blip r:embed="rId18"/>
            <a:stretch>
              <a:fillRect/>
            </a:stretch>
          </p:blipFill>
          <p:spPr>
            <a:xfrm>
              <a:off x="8608802" y="1392150"/>
              <a:ext cx="2637077" cy="3790001"/>
            </a:xfrm>
            <a:prstGeom prst="rect">
              <a:avLst/>
            </a:prstGeom>
          </p:spPr>
        </p:pic>
      </p:grpSp>
      <p:sp>
        <p:nvSpPr>
          <p:cNvPr id="29" name="矩形 28"/>
          <p:cNvSpPr/>
          <p:nvPr/>
        </p:nvSpPr>
        <p:spPr>
          <a:xfrm>
            <a:off x="868201" y="5000576"/>
            <a:ext cx="3653564" cy="501932"/>
          </a:xfrm>
          <a:prstGeom prst="rect">
            <a:avLst/>
          </a:prstGeom>
        </p:spPr>
        <p:txBody>
          <a:bodyPr wrap="none">
            <a:spAutoFit/>
          </a:bodyPr>
          <a:lstStyle/>
          <a:p>
            <a:pPr marL="0" marR="0" lvl="0" indent="304800" algn="just"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提高数据的信噪比 </a:t>
            </a:r>
            <a:r>
              <a:rPr kumimoji="0" lang="en-US" altLang="zh-CN" sz="2000" b="1" i="0"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 Smooth</a:t>
            </a:r>
            <a:endParaRPr kumimoji="0" lang="zh-CN" altLang="zh-CN" sz="1600" b="1" i="0" u="none" strike="noStrike" kern="100" cap="none" spc="0" normalizeH="0" baseline="0" noProof="0" dirty="0">
              <a:ln>
                <a:noFill/>
              </a:ln>
              <a:solidFill>
                <a:srgbClr val="2D2E2D"/>
              </a:solidFill>
              <a:effectLst/>
              <a:uLnTx/>
              <a:uFillTx/>
              <a:latin typeface="等线" panose="02010600030101010101" charset="-122"/>
              <a:ea typeface="等线" panose="02010600030101010101" charset="-122"/>
              <a:cs typeface="Times New Roman" panose="02020603050405020304" pitchFamily="18" charset="0"/>
            </a:endParaRPr>
          </a:p>
        </p:txBody>
      </p:sp>
      <p:grpSp>
        <p:nvGrpSpPr>
          <p:cNvPr id="32" name="组合 31"/>
          <p:cNvGrpSpPr/>
          <p:nvPr/>
        </p:nvGrpSpPr>
        <p:grpSpPr>
          <a:xfrm>
            <a:off x="4861044" y="4921405"/>
            <a:ext cx="6431302" cy="857026"/>
            <a:chOff x="4861044" y="4921405"/>
            <a:chExt cx="6431302" cy="857026"/>
          </a:xfrm>
        </p:grpSpPr>
        <p:pic>
          <p:nvPicPr>
            <p:cNvPr id="30" name="图片 29"/>
            <p:cNvPicPr>
              <a:picLocks noChangeAspect="1"/>
            </p:cNvPicPr>
            <p:nvPr/>
          </p:nvPicPr>
          <p:blipFill rotWithShape="1">
            <a:blip r:embed="rId19">
              <a:extLst>
                <a:ext uri="{28A0092B-C50C-407E-A947-70E740481C1C}">
                  <a14:useLocalDpi xmlns:a14="http://schemas.microsoft.com/office/drawing/2010/main" val="0"/>
                </a:ext>
              </a:extLst>
            </a:blip>
            <a:srcRect t="9857" b="73122"/>
            <a:stretch>
              <a:fillRect/>
            </a:stretch>
          </p:blipFill>
          <p:spPr>
            <a:xfrm>
              <a:off x="4861044" y="5101479"/>
              <a:ext cx="3259114" cy="638131"/>
            </a:xfrm>
            <a:prstGeom prst="rect">
              <a:avLst/>
            </a:prstGeom>
          </p:spPr>
        </p:pic>
        <p:pic>
          <p:nvPicPr>
            <p:cNvPr id="31" name="图片 30"/>
            <p:cNvPicPr>
              <a:picLocks noChangeAspect="1"/>
            </p:cNvPicPr>
            <p:nvPr/>
          </p:nvPicPr>
          <p:blipFill rotWithShape="1">
            <a:blip r:embed="rId20">
              <a:extLst>
                <a:ext uri="{28A0092B-C50C-407E-A947-70E740481C1C}">
                  <a14:useLocalDpi xmlns:a14="http://schemas.microsoft.com/office/drawing/2010/main" val="0"/>
                </a:ext>
              </a:extLst>
            </a:blip>
            <a:srcRect t="7708" b="67431"/>
            <a:stretch>
              <a:fillRect/>
            </a:stretch>
          </p:blipFill>
          <p:spPr>
            <a:xfrm>
              <a:off x="8316876" y="4921405"/>
              <a:ext cx="2975470" cy="857026"/>
            </a:xfrm>
            <a:prstGeom prst="rect">
              <a:avLst/>
            </a:prstGeom>
            <a:ln>
              <a:noFill/>
            </a:ln>
          </p:spPr>
        </p:pic>
      </p:grpSp>
      <p:sp>
        <p:nvSpPr>
          <p:cNvPr id="33" name="矩形 32"/>
          <p:cNvSpPr/>
          <p:nvPr/>
        </p:nvSpPr>
        <p:spPr>
          <a:xfrm>
            <a:off x="1324047" y="5526368"/>
            <a:ext cx="2301578" cy="414922"/>
          </a:xfrm>
          <a:prstGeom prst="rect">
            <a:avLst/>
          </a:prstGeom>
        </p:spPr>
        <p:txBody>
          <a:bodyPr wrap="square">
            <a:spAutoFit/>
          </a:bodyPr>
          <a:lstStyle/>
          <a:p>
            <a:pPr marL="0" marR="0" lvl="1" indent="457200" algn="just" defTabSz="914400" rtl="0" eaLnBrk="1" fontAlgn="auto" latinLnBrk="0" hangingPunct="1">
              <a:lnSpc>
                <a:spcPct val="150000"/>
              </a:lnSpc>
              <a:spcBef>
                <a:spcPts val="0"/>
              </a:spcBef>
              <a:spcAft>
                <a:spcPts val="0"/>
              </a:spcAft>
              <a:buClr>
                <a:srgbClr val="FF0000"/>
              </a:buClr>
              <a:buSzTx/>
              <a:buFontTx/>
              <a:buNone/>
              <a:defRPr/>
            </a:pPr>
            <a:r>
              <a:rPr kumimoji="0" lang="zh-CN" altLang="en-US" sz="16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在特征提取后进行</a:t>
            </a:r>
            <a:endParaRPr kumimoji="0" lang="en-US" altLang="zh-CN" sz="16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音频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47493">
        <p:fade/>
      </p:transition>
    </mc:Choice>
    <mc:Fallback xmlns="">
      <p:transition spd="med" advTm="474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par>
                                <p:cTn id="12" presetID="14"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4" presetClass="exit" presetSubtype="10" fill="hold" nodeType="withEffect">
                                  <p:stCondLst>
                                    <p:cond delay="0"/>
                                  </p:stCondLst>
                                  <p:childTnLst>
                                    <p:animEffect transition="out" filter="randombar(horizontal)">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4"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par>
                                <p:cTn id="29" presetID="14"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xit" presetSubtype="10" fill="hold" nodeType="clickEffect">
                                  <p:stCondLst>
                                    <p:cond delay="0"/>
                                  </p:stCondLst>
                                  <p:childTnLst>
                                    <p:animEffect transition="out" filter="randombar(horizontal)">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4" presetClass="exit" presetSubtype="10" fill="hold" nodeType="withEffect">
                                  <p:stCondLst>
                                    <p:cond delay="0"/>
                                  </p:stCondLst>
                                  <p:childTnLst>
                                    <p:animEffect transition="out" filter="randombar(horizontal)">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4" presetClass="entr" presetSubtype="1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randombar(horizontal)">
                                      <p:cBhvr>
                                        <p:cTn id="45" dur="500"/>
                                        <p:tgtEl>
                                          <p:spTgt spid="12"/>
                                        </p:tgtEl>
                                      </p:cBhvr>
                                    </p:animEffect>
                                  </p:childTnLst>
                                </p:cTn>
                              </p:par>
                              <p:par>
                                <p:cTn id="46" presetID="14"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par>
                                <p:cTn id="49" presetID="14" presetClass="entr" presetSubtype="1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randombar(horizontal)">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xit" presetSubtype="10" fill="hold" nodeType="clickEffect">
                                  <p:stCondLst>
                                    <p:cond delay="0"/>
                                  </p:stCondLst>
                                  <p:childTnLst>
                                    <p:animEffect transition="out" filter="randombar(horizontal)">
                                      <p:cBhvr>
                                        <p:cTn id="55" dur="500"/>
                                        <p:tgtEl>
                                          <p:spTgt spid="14"/>
                                        </p:tgtEl>
                                      </p:cBhvr>
                                    </p:animEffect>
                                    <p:set>
                                      <p:cBhvr>
                                        <p:cTn id="56" dur="1" fill="hold">
                                          <p:stCondLst>
                                            <p:cond delay="499"/>
                                          </p:stCondLst>
                                        </p:cTn>
                                        <p:tgtEl>
                                          <p:spTgt spid="14"/>
                                        </p:tgtEl>
                                        <p:attrNameLst>
                                          <p:attrName>style.visibility</p:attrName>
                                        </p:attrNameLst>
                                      </p:cBhvr>
                                      <p:to>
                                        <p:strVal val="hidden"/>
                                      </p:to>
                                    </p:set>
                                  </p:childTnLst>
                                </p:cTn>
                              </p:par>
                              <p:par>
                                <p:cTn id="57" presetID="14" presetClass="exit" presetSubtype="10" fill="hold" nodeType="withEffect">
                                  <p:stCondLst>
                                    <p:cond delay="0"/>
                                  </p:stCondLst>
                                  <p:childTnLst>
                                    <p:animEffect transition="out" filter="randombar(horizontal)">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14" presetClass="entr" presetSubtype="1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randombar(horizontal)">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xit" presetSubtype="10" fill="hold" nodeType="clickEffect">
                                  <p:stCondLst>
                                    <p:cond delay="0"/>
                                  </p:stCondLst>
                                  <p:childTnLst>
                                    <p:animEffect transition="out" filter="randombar(horizontal)">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14" presetClass="entr" presetSubtype="1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randombar(horizontal)">
                                      <p:cBhvr>
                                        <p:cTn id="70" dur="500"/>
                                        <p:tgtEl>
                                          <p:spTgt spid="19"/>
                                        </p:tgtEl>
                                      </p:cBhvr>
                                    </p:animEffect>
                                  </p:childTnLst>
                                </p:cTn>
                              </p:par>
                              <p:par>
                                <p:cTn id="71" presetID="14" presetClass="entr" presetSubtype="1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randombar(horizontal)">
                                      <p:cBhvr>
                                        <p:cTn id="73" dur="500"/>
                                        <p:tgtEl>
                                          <p:spTgt spid="22"/>
                                        </p:tgtEl>
                                      </p:cBhvr>
                                    </p:animEffect>
                                  </p:childTnLst>
                                </p:cTn>
                              </p:par>
                              <p:par>
                                <p:cTn id="74" presetID="14" presetClass="entr" presetSubtype="10"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randombar(horizontal)">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4" presetClass="exit" presetSubtype="10" fill="hold" nodeType="clickEffect">
                                  <p:stCondLst>
                                    <p:cond delay="0"/>
                                  </p:stCondLst>
                                  <p:childTnLst>
                                    <p:animEffect transition="out" filter="randombar(horizontal)">
                                      <p:cBhvr>
                                        <p:cTn id="80" dur="500"/>
                                        <p:tgtEl>
                                          <p:spTgt spid="22"/>
                                        </p:tgtEl>
                                      </p:cBhvr>
                                    </p:animEffect>
                                    <p:set>
                                      <p:cBhvr>
                                        <p:cTn id="81" dur="1" fill="hold">
                                          <p:stCondLst>
                                            <p:cond delay="499"/>
                                          </p:stCondLst>
                                        </p:cTn>
                                        <p:tgtEl>
                                          <p:spTgt spid="22"/>
                                        </p:tgtEl>
                                        <p:attrNameLst>
                                          <p:attrName>style.visibility</p:attrName>
                                        </p:attrNameLst>
                                      </p:cBhvr>
                                      <p:to>
                                        <p:strVal val="hidden"/>
                                      </p:to>
                                    </p:set>
                                  </p:childTnLst>
                                </p:cTn>
                              </p:par>
                              <p:par>
                                <p:cTn id="82" presetID="14" presetClass="exit" presetSubtype="10" fill="hold" nodeType="withEffect">
                                  <p:stCondLst>
                                    <p:cond delay="0"/>
                                  </p:stCondLst>
                                  <p:childTnLst>
                                    <p:animEffect transition="out" filter="randombar(horizontal)">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4" presetClass="entr" presetSubtype="1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randombar(horizontal)">
                                      <p:cBhvr>
                                        <p:cTn id="87" dur="500"/>
                                        <p:tgtEl>
                                          <p:spTgt spid="24"/>
                                        </p:tgtEl>
                                      </p:cBhvr>
                                    </p:animEffect>
                                  </p:childTnLst>
                                </p:cTn>
                              </p:par>
                              <p:par>
                                <p:cTn id="88" presetID="14" presetClass="entr" presetSubtype="1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randombar(horizontal)">
                                      <p:cBhvr>
                                        <p:cTn id="90" dur="500"/>
                                        <p:tgtEl>
                                          <p:spTgt spid="28"/>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xit" presetSubtype="10" fill="hold" nodeType="clickEffect">
                                  <p:stCondLst>
                                    <p:cond delay="0"/>
                                  </p:stCondLst>
                                  <p:childTnLst>
                                    <p:animEffect transition="out" filter="randombar(horizontal)">
                                      <p:cBhvr>
                                        <p:cTn id="94" dur="500"/>
                                        <p:tgtEl>
                                          <p:spTgt spid="28"/>
                                        </p:tgtEl>
                                      </p:cBhvr>
                                    </p:animEffect>
                                    <p:set>
                                      <p:cBhvr>
                                        <p:cTn id="95" dur="1" fill="hold">
                                          <p:stCondLst>
                                            <p:cond delay="499"/>
                                          </p:stCondLst>
                                        </p:cTn>
                                        <p:tgtEl>
                                          <p:spTgt spid="28"/>
                                        </p:tgtEl>
                                        <p:attrNameLst>
                                          <p:attrName>style.visibility</p:attrName>
                                        </p:attrNameLst>
                                      </p:cBhvr>
                                      <p:to>
                                        <p:strVal val="hidden"/>
                                      </p:to>
                                    </p:set>
                                  </p:childTnLst>
                                </p:cTn>
                              </p:par>
                              <p:par>
                                <p:cTn id="96" presetID="14" presetClass="entr" presetSubtype="10"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randombar(horizontal)">
                                      <p:cBhvr>
                                        <p:cTn id="98" dur="500"/>
                                        <p:tgtEl>
                                          <p:spTgt spid="29"/>
                                        </p:tgtEl>
                                      </p:cBhvr>
                                    </p:animEffect>
                                  </p:childTnLst>
                                </p:cTn>
                              </p:par>
                              <p:par>
                                <p:cTn id="99" presetID="14" presetClass="entr" presetSubtype="10" fill="hold"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randombar(horizontal)">
                                      <p:cBhvr>
                                        <p:cTn id="101" dur="500"/>
                                        <p:tgtEl>
                                          <p:spTgt spid="32"/>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xit" presetSubtype="10" fill="hold" nodeType="clickEffect">
                                  <p:stCondLst>
                                    <p:cond delay="0"/>
                                  </p:stCondLst>
                                  <p:childTnLst>
                                    <p:animEffect transition="out" filter="randombar(horizontal)">
                                      <p:cBhvr>
                                        <p:cTn id="105" dur="500"/>
                                        <p:tgtEl>
                                          <p:spTgt spid="32"/>
                                        </p:tgtEl>
                                      </p:cBhvr>
                                    </p:animEffect>
                                    <p:set>
                                      <p:cBhvr>
                                        <p:cTn id="106" dur="1" fill="hold">
                                          <p:stCondLst>
                                            <p:cond delay="499"/>
                                          </p:stCondLst>
                                        </p:cTn>
                                        <p:tgtEl>
                                          <p:spTgt spid="32"/>
                                        </p:tgtEl>
                                        <p:attrNameLst>
                                          <p:attrName>style.visibility</p:attrName>
                                        </p:attrNameLst>
                                      </p:cBhvr>
                                      <p:to>
                                        <p:strVal val="hidden"/>
                                      </p:to>
                                    </p:set>
                                  </p:childTnLst>
                                </p:cTn>
                              </p:par>
                              <p:par>
                                <p:cTn id="107" presetID="14" presetClass="entr" presetSubtype="10"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randombar(horizontal)">
                                      <p:cBhvr>
                                        <p:cTn id="10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0" fill="hold" display="0">
                  <p:stCondLst>
                    <p:cond delay="indefinite"/>
                  </p:stCondLst>
                  <p:endCondLst>
                    <p:cond evt="onStopAudio" delay="0">
                      <p:tgtEl>
                        <p:sldTgt/>
                      </p:tgtEl>
                    </p:cond>
                  </p:endCondLst>
                </p:cTn>
                <p:tgtEl>
                  <p:spTgt spid="6"/>
                </p:tgtEl>
              </p:cMediaNode>
            </p:audio>
          </p:childTnLst>
        </p:cTn>
      </p:par>
    </p:tnLst>
    <p:bldLst>
      <p:bldP spid="3" grpId="0"/>
      <p:bldP spid="9" grpId="0"/>
      <p:bldP spid="12" grpId="0"/>
      <p:bldP spid="19" grpId="0"/>
      <p:bldP spid="24" grpId="0"/>
      <p:bldP spid="29"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预处理过程</a:t>
            </a:r>
            <a:r>
              <a:rPr lang="en-US" altLang="zh-CN" dirty="0"/>
              <a:t>-DPARSF</a:t>
            </a:r>
            <a:endParaRPr lang="zh-CN" altLang="en-US" dirty="0"/>
          </a:p>
        </p:txBody>
      </p:sp>
      <p:sp>
        <p:nvSpPr>
          <p:cNvPr id="3" name="内容占位符 2"/>
          <p:cNvSpPr>
            <a:spLocks noGrp="1"/>
          </p:cNvSpPr>
          <p:nvPr>
            <p:ph idx="1"/>
          </p:nvPr>
        </p:nvSpPr>
        <p:spPr>
          <a:xfrm>
            <a:off x="1295400" y="2205280"/>
            <a:ext cx="9601200" cy="4000500"/>
          </a:xfrm>
        </p:spPr>
        <p:txBody>
          <a:bodyPr>
            <a:normAutofit lnSpcReduction="10000"/>
          </a:bodyPr>
          <a:lstStyle/>
          <a:p>
            <a:pPr marL="342900" lvl="0" indent="-342900" algn="just">
              <a:lnSpc>
                <a:spcPct val="150000"/>
              </a:lnSpc>
              <a:spcBef>
                <a:spcPts val="200"/>
              </a:spcBef>
              <a:spcAft>
                <a:spcPts val="0"/>
              </a:spcAft>
              <a:buFont typeface="+mj-lt"/>
              <a:buAutoNum type="arabicPeriod"/>
            </a:pPr>
            <a:r>
              <a:rPr lang="zh-CN"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选择数据</a:t>
            </a:r>
            <a:r>
              <a:rPr lang="en-US" altLang="zh-CN" sz="1800" b="1" kern="100" dirty="0">
                <a:solidFill>
                  <a:srgbClr val="2F5496"/>
                </a:solidFill>
                <a:latin typeface="等线 Light" panose="02010600030101010101" pitchFamily="2" charset="-122"/>
                <a:ea typeface="等线 Light" panose="02010600030101010101" pitchFamily="2" charset="-122"/>
                <a:cs typeface="Times New Roman" panose="02020603050405020304" pitchFamily="18" charset="0"/>
              </a:rPr>
              <a:t>-</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Working directory</a:t>
            </a:r>
            <a:endParaRPr lang="zh-CN" altLang="zh-CN" sz="1800" kern="100" dirty="0">
              <a:latin typeface="等线" panose="02010600030101010101" charset="-122"/>
              <a:ea typeface="等线" panose="02010600030101010101" charset="-122"/>
              <a:cs typeface="Times New Roman" panose="02020603050405020304" pitchFamily="18" charset="0"/>
            </a:endParaRPr>
          </a:p>
          <a:p>
            <a:pPr marL="342900" indent="-342900" algn="just">
              <a:lnSpc>
                <a:spcPct val="150000"/>
              </a:lnSpc>
              <a:spcBef>
                <a:spcPts val="200"/>
              </a:spcBef>
              <a:buFont typeface="+mj-lt"/>
              <a:buAutoNum type="arabicPeriod"/>
            </a:pPr>
            <a:r>
              <a:rPr lang="zh-CN"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设置采样时间点和</a:t>
            </a:r>
            <a:r>
              <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TR</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spcBef>
                <a:spcPts val="200"/>
              </a:spcBef>
              <a:buFont typeface="+mj-lt"/>
              <a:buAutoNum type="arabicPeriod"/>
            </a:pP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转换格式</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把</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IMA</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转换成</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NII</a:t>
            </a:r>
          </a:p>
          <a:p>
            <a:pPr marL="342900" indent="-342900" algn="just">
              <a:lnSpc>
                <a:spcPct val="150000"/>
              </a:lnSpc>
              <a:spcBef>
                <a:spcPts val="200"/>
              </a:spcBef>
              <a:buFont typeface="+mj-lt"/>
              <a:buAutoNum type="arabicPeriod"/>
            </a:pP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去除前面时间点</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spcBef>
                <a:spcPts val="200"/>
              </a:spcBef>
              <a:buFont typeface="+mj-lt"/>
              <a:buAutoNum type="arabicPeriod"/>
            </a:pPr>
            <a:r>
              <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时间校正</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-Slice Timing</a:t>
            </a:r>
          </a:p>
          <a:p>
            <a:pPr marL="342900" indent="-342900" algn="just">
              <a:lnSpc>
                <a:spcPct val="150000"/>
              </a:lnSpc>
              <a:spcBef>
                <a:spcPts val="200"/>
              </a:spcBef>
              <a:buFont typeface="+mj-lt"/>
              <a:buAutoNum type="arabicPeriod"/>
            </a:pP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头动校正</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-Realign</a:t>
            </a:r>
          </a:p>
          <a:p>
            <a:pPr marL="342900" indent="-342900" algn="just">
              <a:lnSpc>
                <a:spcPct val="150000"/>
              </a:lnSpc>
              <a:spcBef>
                <a:spcPts val="200"/>
              </a:spcBef>
              <a:buFont typeface="+mj-lt"/>
              <a:buAutoNum type="arabicPeriod"/>
            </a:pPr>
            <a:r>
              <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Reorient</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手动打分和质量控制</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1699388" y="1689700"/>
            <a:ext cx="2506007" cy="501932"/>
          </a:xfrm>
          <a:prstGeom prst="rect">
            <a:avLst/>
          </a:prstGeom>
        </p:spPr>
        <p:txBody>
          <a:bodyPr wrap="none">
            <a:spAutoFit/>
          </a:bodyPr>
          <a:lstStyle/>
          <a:p>
            <a:pPr marL="0" marR="0" lvl="0" indent="304800" algn="just" defTabSz="914400" rtl="0" eaLnBrk="1" fontAlgn="auto" latinLnBrk="0" hangingPunct="1">
              <a:lnSpc>
                <a:spcPct val="150000"/>
              </a:lnSpc>
              <a:spcBef>
                <a:spcPts val="0"/>
              </a:spcBef>
              <a:spcAft>
                <a:spcPts val="0"/>
              </a:spcAft>
              <a:buClrTx/>
              <a:buSzTx/>
              <a:buFontTx/>
              <a:buNone/>
              <a:defRPr/>
            </a:pPr>
            <a:r>
              <a:rPr kumimoji="0" lang="en-US" altLang="zh-CN" sz="20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DPARSF</a:t>
            </a:r>
            <a:r>
              <a:rPr kumimoji="0" lang="zh-CN" altLang="en-US" sz="20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参数设置</a:t>
            </a:r>
            <a:endParaRPr kumimoji="0" lang="zh-CN" altLang="zh-CN" sz="1600" b="1" i="1" u="none" strike="noStrike" kern="100" cap="none" spc="0" normalizeH="0" baseline="0" noProof="0" dirty="0">
              <a:ln>
                <a:noFill/>
              </a:ln>
              <a:solidFill>
                <a:srgbClr val="2D2E2D"/>
              </a:solidFill>
              <a:effectLst/>
              <a:uLnTx/>
              <a:uFillTx/>
              <a:latin typeface="等线" panose="02010600030101010101" charset="-122"/>
              <a:ea typeface="等线" panose="02010600030101010101" charset="-122"/>
              <a:cs typeface="Times New Roman" panose="02020603050405020304" pitchFamily="18" charset="0"/>
            </a:endParaRPr>
          </a:p>
        </p:txBody>
      </p:sp>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b="-888"/>
          <a:stretch>
            <a:fillRect/>
          </a:stretch>
        </p:blipFill>
        <p:spPr>
          <a:xfrm>
            <a:off x="6852801" y="20784"/>
            <a:ext cx="5339199" cy="6184996"/>
          </a:xfrm>
          <a:prstGeom prst="rect">
            <a:avLst/>
          </a:prstGeom>
          <a:noFill/>
          <a:ln>
            <a:noFill/>
          </a:ln>
        </p:spPr>
      </p:pic>
      <p:sp>
        <p:nvSpPr>
          <p:cNvPr id="6" name="矩形 5"/>
          <p:cNvSpPr/>
          <p:nvPr/>
        </p:nvSpPr>
        <p:spPr>
          <a:xfrm>
            <a:off x="7609840" y="894080"/>
            <a:ext cx="3860800" cy="2844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8" name="矩形 7"/>
          <p:cNvSpPr/>
          <p:nvPr/>
        </p:nvSpPr>
        <p:spPr>
          <a:xfrm>
            <a:off x="10089573" y="1192208"/>
            <a:ext cx="1257300" cy="6262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9" name="矩形 8"/>
          <p:cNvSpPr/>
          <p:nvPr/>
        </p:nvSpPr>
        <p:spPr>
          <a:xfrm>
            <a:off x="7949045" y="1859973"/>
            <a:ext cx="2202873" cy="2589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0" name="矩形 9"/>
          <p:cNvSpPr/>
          <p:nvPr/>
        </p:nvSpPr>
        <p:spPr>
          <a:xfrm>
            <a:off x="7609840" y="2118916"/>
            <a:ext cx="1617287" cy="2137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1" name="矩形 10"/>
          <p:cNvSpPr/>
          <p:nvPr/>
        </p:nvSpPr>
        <p:spPr>
          <a:xfrm>
            <a:off x="9227128" y="2118916"/>
            <a:ext cx="2878281" cy="21373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2" name="矩形 11"/>
          <p:cNvSpPr/>
          <p:nvPr/>
        </p:nvSpPr>
        <p:spPr>
          <a:xfrm>
            <a:off x="9996055" y="2332651"/>
            <a:ext cx="509154" cy="1868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3" name="矩形 12"/>
          <p:cNvSpPr/>
          <p:nvPr/>
        </p:nvSpPr>
        <p:spPr>
          <a:xfrm>
            <a:off x="7176654" y="2346299"/>
            <a:ext cx="1011381" cy="1732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grpSp>
        <p:nvGrpSpPr>
          <p:cNvPr id="16" name="组合 15"/>
          <p:cNvGrpSpPr/>
          <p:nvPr/>
        </p:nvGrpSpPr>
        <p:grpSpPr>
          <a:xfrm>
            <a:off x="6899563" y="2570678"/>
            <a:ext cx="3813465" cy="198478"/>
            <a:chOff x="6899563" y="2570678"/>
            <a:chExt cx="3813465" cy="198478"/>
          </a:xfrm>
        </p:grpSpPr>
        <p:sp>
          <p:nvSpPr>
            <p:cNvPr id="14" name="矩形 13"/>
            <p:cNvSpPr/>
            <p:nvPr/>
          </p:nvSpPr>
          <p:spPr>
            <a:xfrm>
              <a:off x="6899563" y="2576945"/>
              <a:ext cx="768928" cy="1732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5" name="矩形 14"/>
            <p:cNvSpPr/>
            <p:nvPr/>
          </p:nvSpPr>
          <p:spPr>
            <a:xfrm>
              <a:off x="10058402" y="2570678"/>
              <a:ext cx="654626" cy="1984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grpSp>
      <p:pic>
        <p:nvPicPr>
          <p:cNvPr id="17" name="图片 16"/>
          <p:cNvPicPr/>
          <p:nvPr/>
        </p:nvPicPr>
        <p:blipFill>
          <a:blip r:embed="rId7" cstate="print">
            <a:extLst>
              <a:ext uri="{28A0092B-C50C-407E-A947-70E740481C1C}">
                <a14:useLocalDpi xmlns:a14="http://schemas.microsoft.com/office/drawing/2010/main" val="0"/>
              </a:ext>
            </a:extLst>
          </a:blip>
          <a:stretch>
            <a:fillRect/>
          </a:stretch>
        </p:blipFill>
        <p:spPr>
          <a:xfrm>
            <a:off x="6889861" y="2891200"/>
            <a:ext cx="2550972" cy="1724428"/>
          </a:xfrm>
          <a:prstGeom prst="rect">
            <a:avLst/>
          </a:prstGeom>
        </p:spPr>
      </p:pic>
      <p:pic>
        <p:nvPicPr>
          <p:cNvPr id="18" name="图片 17"/>
          <p:cNvPicPr/>
          <p:nvPr/>
        </p:nvPicPr>
        <p:blipFill>
          <a:blip r:embed="rId8" cstate="print">
            <a:extLst>
              <a:ext uri="{28A0092B-C50C-407E-A947-70E740481C1C}">
                <a14:useLocalDpi xmlns:a14="http://schemas.microsoft.com/office/drawing/2010/main" val="0"/>
              </a:ext>
            </a:extLst>
          </a:blip>
          <a:stretch>
            <a:fillRect/>
          </a:stretch>
        </p:blipFill>
        <p:spPr>
          <a:xfrm>
            <a:off x="9522400" y="2820299"/>
            <a:ext cx="2421082" cy="3298021"/>
          </a:xfrm>
          <a:prstGeom prst="rect">
            <a:avLst/>
          </a:prstGeom>
          <a:ln>
            <a:solidFill>
              <a:srgbClr val="000000"/>
            </a:solidFill>
          </a:ln>
        </p:spPr>
      </p:pic>
      <p:pic>
        <p:nvPicPr>
          <p:cNvPr id="7" name="音频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37796">
        <p:fade/>
      </p:transition>
    </mc:Choice>
    <mc:Fallback xmlns="">
      <p:transition spd="med" advTm="377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xit" presetSubtype="10" fill="hold" grpId="1" nodeType="clickEffect">
                                  <p:stCondLst>
                                    <p:cond delay="0"/>
                                  </p:stCondLst>
                                  <p:childTnLst>
                                    <p:animEffect transition="out" filter="randombar(horizontal)">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4" presetClass="entr" presetSubtype="1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2" dur="500"/>
                                        <p:tgtEl>
                                          <p:spTgt spid="3">
                                            <p:txEl>
                                              <p:pRg st="1" end="1"/>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xit" presetSubtype="10" fill="hold" grpId="1" nodeType="clickEffect">
                                  <p:stCondLst>
                                    <p:cond delay="0"/>
                                  </p:stCondLst>
                                  <p:childTnLst>
                                    <p:animEffect transition="out" filter="randombar(horizontal)">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4" presetClass="entr" presetSubtype="1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3" dur="500"/>
                                        <p:tgtEl>
                                          <p:spTgt spid="3">
                                            <p:txEl>
                                              <p:pRg st="2" end="2"/>
                                            </p:tx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randombar(horizont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grpId="1" nodeType="clickEffect">
                                  <p:stCondLst>
                                    <p:cond delay="0"/>
                                  </p:stCondLst>
                                  <p:childTnLst>
                                    <p:animEffect transition="out" filter="randombar(horizontal)">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4" presetClass="entr" presetSubtype="10" fill="hold"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4" dur="500"/>
                                        <p:tgtEl>
                                          <p:spTgt spid="3">
                                            <p:txEl>
                                              <p:pRg st="3" end="3"/>
                                            </p:txEl>
                                          </p:spTgt>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randombar(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grpId="1" nodeType="clickEffect">
                                  <p:stCondLst>
                                    <p:cond delay="0"/>
                                  </p:stCondLst>
                                  <p:childTnLst>
                                    <p:animEffect transition="out" filter="randombar(horizontal)">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par>
                                <p:cTn id="53" presetID="14" presetClass="entr" presetSubtype="10" fill="hold" nodeType="with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55" dur="500"/>
                                        <p:tgtEl>
                                          <p:spTgt spid="3">
                                            <p:txEl>
                                              <p:pRg st="4" end="4"/>
                                            </p:txEl>
                                          </p:spTgt>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randombar(horizontal)">
                                      <p:cBhvr>
                                        <p:cTn id="58" dur="500"/>
                                        <p:tgtEl>
                                          <p:spTgt spid="11"/>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randombar(horizontal)">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xit" presetSubtype="10" fill="hold" grpId="1" nodeType="clickEffect">
                                  <p:stCondLst>
                                    <p:cond delay="0"/>
                                  </p:stCondLst>
                                  <p:childTnLst>
                                    <p:animEffect transition="out" filter="randombar(horizontal)">
                                      <p:cBhvr>
                                        <p:cTn id="65" dur="500"/>
                                        <p:tgtEl>
                                          <p:spTgt spid="13"/>
                                        </p:tgtEl>
                                      </p:cBhvr>
                                    </p:animEffect>
                                    <p:set>
                                      <p:cBhvr>
                                        <p:cTn id="66" dur="1" fill="hold">
                                          <p:stCondLst>
                                            <p:cond delay="499"/>
                                          </p:stCondLst>
                                        </p:cTn>
                                        <p:tgtEl>
                                          <p:spTgt spid="13"/>
                                        </p:tgtEl>
                                        <p:attrNameLst>
                                          <p:attrName>style.visibility</p:attrName>
                                        </p:attrNameLst>
                                      </p:cBhvr>
                                      <p:to>
                                        <p:strVal val="hidden"/>
                                      </p:to>
                                    </p:set>
                                  </p:childTnLst>
                                </p:cTn>
                              </p:par>
                              <p:par>
                                <p:cTn id="67" presetID="14" presetClass="exit" presetSubtype="10" fill="hold" grpId="1" nodeType="withEffect">
                                  <p:stCondLst>
                                    <p:cond delay="0"/>
                                  </p:stCondLst>
                                  <p:childTnLst>
                                    <p:animEffect transition="out" filter="randombar(horizontal)">
                                      <p:cBhvr>
                                        <p:cTn id="68" dur="500"/>
                                        <p:tgtEl>
                                          <p:spTgt spid="11"/>
                                        </p:tgtEl>
                                      </p:cBhvr>
                                    </p:animEffect>
                                    <p:set>
                                      <p:cBhvr>
                                        <p:cTn id="69" dur="1" fill="hold">
                                          <p:stCondLst>
                                            <p:cond delay="499"/>
                                          </p:stCondLst>
                                        </p:cTn>
                                        <p:tgtEl>
                                          <p:spTgt spid="11"/>
                                        </p:tgtEl>
                                        <p:attrNameLst>
                                          <p:attrName>style.visibility</p:attrName>
                                        </p:attrNameLst>
                                      </p:cBhvr>
                                      <p:to>
                                        <p:strVal val="hidden"/>
                                      </p:to>
                                    </p:set>
                                  </p:childTnLst>
                                </p:cTn>
                              </p:par>
                              <p:par>
                                <p:cTn id="70" presetID="14" presetClass="entr" presetSubtype="10" fill="hold" nodeType="with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72" dur="500"/>
                                        <p:tgtEl>
                                          <p:spTgt spid="3">
                                            <p:txEl>
                                              <p:pRg st="5" end="5"/>
                                            </p:txEl>
                                          </p:spTgt>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randombar(horizontal)">
                                      <p:cBhvr>
                                        <p:cTn id="75" dur="500"/>
                                        <p:tgtEl>
                                          <p:spTgt spid="12"/>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randombar(horizontal)">
                                      <p:cBhvr>
                                        <p:cTn id="80" dur="500"/>
                                        <p:tgtEl>
                                          <p:spTgt spid="17"/>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xit" presetSubtype="10" fill="hold" nodeType="clickEffect">
                                  <p:stCondLst>
                                    <p:cond delay="0"/>
                                  </p:stCondLst>
                                  <p:childTnLst>
                                    <p:animEffect transition="out" filter="randombar(horizontal)">
                                      <p:cBhvr>
                                        <p:cTn id="84" dur="500"/>
                                        <p:tgtEl>
                                          <p:spTgt spid="17"/>
                                        </p:tgtEl>
                                      </p:cBhvr>
                                    </p:animEffect>
                                    <p:set>
                                      <p:cBhvr>
                                        <p:cTn id="85" dur="1" fill="hold">
                                          <p:stCondLst>
                                            <p:cond delay="499"/>
                                          </p:stCondLst>
                                        </p:cTn>
                                        <p:tgtEl>
                                          <p:spTgt spid="17"/>
                                        </p:tgtEl>
                                        <p:attrNameLst>
                                          <p:attrName>style.visibility</p:attrName>
                                        </p:attrNameLst>
                                      </p:cBhvr>
                                      <p:to>
                                        <p:strVal val="hidden"/>
                                      </p:to>
                                    </p:set>
                                  </p:childTnLst>
                                </p:cTn>
                              </p:par>
                              <p:par>
                                <p:cTn id="86" presetID="14" presetClass="exit" presetSubtype="10" fill="hold" grpId="1" nodeType="withEffect">
                                  <p:stCondLst>
                                    <p:cond delay="0"/>
                                  </p:stCondLst>
                                  <p:childTnLst>
                                    <p:animEffect transition="out" filter="randombar(horizontal)">
                                      <p:cBhvr>
                                        <p:cTn id="87" dur="500"/>
                                        <p:tgtEl>
                                          <p:spTgt spid="12"/>
                                        </p:tgtEl>
                                      </p:cBhvr>
                                    </p:animEffect>
                                    <p:set>
                                      <p:cBhvr>
                                        <p:cTn id="88" dur="1" fill="hold">
                                          <p:stCondLst>
                                            <p:cond delay="499"/>
                                          </p:stCondLst>
                                        </p:cTn>
                                        <p:tgtEl>
                                          <p:spTgt spid="12"/>
                                        </p:tgtEl>
                                        <p:attrNameLst>
                                          <p:attrName>style.visibility</p:attrName>
                                        </p:attrNameLst>
                                      </p:cBhvr>
                                      <p:to>
                                        <p:strVal val="hidden"/>
                                      </p:to>
                                    </p:set>
                                  </p:childTnLst>
                                </p:cTn>
                              </p:par>
                              <p:par>
                                <p:cTn id="89" presetID="14" presetClass="entr" presetSubtype="10" fill="hold" nodeType="with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91" dur="500"/>
                                        <p:tgtEl>
                                          <p:spTgt spid="3">
                                            <p:txEl>
                                              <p:pRg st="6" end="6"/>
                                            </p:txEl>
                                          </p:spTgt>
                                        </p:tgtEl>
                                      </p:cBhvr>
                                    </p:animEffect>
                                  </p:childTnLst>
                                </p:cTn>
                              </p:par>
                              <p:par>
                                <p:cTn id="92" presetID="14" presetClass="entr" presetSubtype="10" fill="hold"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randombar(horizontal)">
                                      <p:cBhvr>
                                        <p:cTn id="94" dur="500"/>
                                        <p:tgtEl>
                                          <p:spTgt spid="16"/>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nodeType="click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randombar(horizontal)">
                                      <p:cBhvr>
                                        <p:cTn id="9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0" fill="hold" display="0">
                  <p:stCondLst>
                    <p:cond delay="indefinite"/>
                  </p:stCondLst>
                  <p:endCondLst>
                    <p:cond evt="onStopAudio" delay="0">
                      <p:tgtEl>
                        <p:sldTgt/>
                      </p:tgtEl>
                    </p:cond>
                  </p:endCondLst>
                </p:cTn>
                <p:tgtEl>
                  <p:spTgt spid="7"/>
                </p:tgtEl>
              </p:cMediaNode>
            </p:audio>
          </p:childTnLst>
        </p:cTn>
      </p:par>
    </p:tnLst>
    <p:bldLst>
      <p:bldP spid="6" grpId="0" animBg="1"/>
      <p:bldP spid="6"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预处理过程</a:t>
            </a:r>
            <a:r>
              <a:rPr lang="en-US" altLang="zh-CN" dirty="0"/>
              <a:t>-DPARSF</a:t>
            </a:r>
            <a:endParaRPr lang="zh-CN" altLang="en-US" dirty="0"/>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6852801" y="20783"/>
            <a:ext cx="5339199" cy="6130635"/>
          </a:xfrm>
          <a:prstGeom prst="rect">
            <a:avLst/>
          </a:prstGeom>
          <a:noFill/>
          <a:ln>
            <a:noFill/>
          </a:ln>
        </p:spPr>
      </p:pic>
      <p:sp>
        <p:nvSpPr>
          <p:cNvPr id="6" name="矩形 5"/>
          <p:cNvSpPr/>
          <p:nvPr/>
        </p:nvSpPr>
        <p:spPr>
          <a:xfrm>
            <a:off x="1699388" y="1689700"/>
            <a:ext cx="2506007" cy="501932"/>
          </a:xfrm>
          <a:prstGeom prst="rect">
            <a:avLst/>
          </a:prstGeom>
        </p:spPr>
        <p:txBody>
          <a:bodyPr wrap="none">
            <a:spAutoFit/>
          </a:bodyPr>
          <a:lstStyle/>
          <a:p>
            <a:pPr marL="0" marR="0" lvl="0" indent="304800" algn="just" defTabSz="914400" rtl="0" eaLnBrk="1" fontAlgn="auto" latinLnBrk="0" hangingPunct="1">
              <a:lnSpc>
                <a:spcPct val="150000"/>
              </a:lnSpc>
              <a:spcBef>
                <a:spcPts val="0"/>
              </a:spcBef>
              <a:spcAft>
                <a:spcPts val="0"/>
              </a:spcAft>
              <a:buClrTx/>
              <a:buSzTx/>
              <a:buFontTx/>
              <a:buNone/>
              <a:defRPr/>
            </a:pPr>
            <a:r>
              <a:rPr kumimoji="0" lang="en-US" altLang="zh-CN" sz="20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DPARSF</a:t>
            </a:r>
            <a:r>
              <a:rPr kumimoji="0" lang="zh-CN" altLang="en-US" sz="20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参数设置</a:t>
            </a:r>
            <a:endParaRPr kumimoji="0" lang="zh-CN" altLang="zh-CN" sz="1600" b="1" i="1" u="none" strike="noStrike" kern="100" cap="none" spc="0" normalizeH="0" baseline="0" noProof="0" dirty="0">
              <a:ln>
                <a:noFill/>
              </a:ln>
              <a:solidFill>
                <a:srgbClr val="2D2E2D"/>
              </a:solidFill>
              <a:effectLst/>
              <a:uLnTx/>
              <a:uFillTx/>
              <a:latin typeface="等线" panose="02010600030101010101" charset="-122"/>
              <a:ea typeface="等线" panose="02010600030101010101" charset="-122"/>
              <a:cs typeface="Times New Roman" panose="02020603050405020304" pitchFamily="18" charset="0"/>
            </a:endParaRPr>
          </a:p>
        </p:txBody>
      </p:sp>
      <p:sp>
        <p:nvSpPr>
          <p:cNvPr id="3" name="内容占位符 2"/>
          <p:cNvSpPr>
            <a:spLocks noGrp="1"/>
          </p:cNvSpPr>
          <p:nvPr>
            <p:ph idx="1"/>
          </p:nvPr>
        </p:nvSpPr>
        <p:spPr>
          <a:xfrm>
            <a:off x="1295400" y="2090978"/>
            <a:ext cx="9601200" cy="4107303"/>
          </a:xfrm>
        </p:spPr>
        <p:txBody>
          <a:bodyPr>
            <a:noAutofit/>
          </a:bodyPr>
          <a:lstStyle/>
          <a:p>
            <a:pPr marL="457200" indent="-457200" algn="just">
              <a:lnSpc>
                <a:spcPct val="150000"/>
              </a:lnSpc>
              <a:spcBef>
                <a:spcPts val="200"/>
              </a:spcBef>
              <a:buFont typeface="+mj-lt"/>
              <a:buAutoNum type="arabicPeriod" startAt="8"/>
            </a:pPr>
            <a:r>
              <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Auto Mask</a:t>
            </a:r>
          </a:p>
          <a:p>
            <a:pPr marL="457200" lvl="0" indent="-457200" algn="just">
              <a:lnSpc>
                <a:spcPct val="150000"/>
              </a:lnSpc>
              <a:spcBef>
                <a:spcPts val="200"/>
              </a:spcBef>
              <a:spcAft>
                <a:spcPts val="0"/>
              </a:spcAft>
              <a:buFont typeface="+mj-lt"/>
              <a:buAutoNum type="arabicPeriod" startAt="8"/>
            </a:pPr>
            <a:r>
              <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Bet</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去除颅骨和头皮</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spcBef>
                <a:spcPts val="200"/>
              </a:spcBef>
              <a:buFont typeface="+mj-lt"/>
              <a:buAutoNum type="arabicPeriod" startAt="8"/>
            </a:pP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配准</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把</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T1</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像配准到功能像空间</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spcBef>
                <a:spcPts val="200"/>
              </a:spcBef>
              <a:buFont typeface="+mj-lt"/>
              <a:buAutoNum type="arabicPeriod" startAt="8"/>
            </a:pP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去除线性漂移</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去除线性漂移</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spcBef>
                <a:spcPts val="200"/>
              </a:spcBef>
              <a:buFont typeface="+mj-lt"/>
              <a:buAutoNum type="arabicPeriod" startAt="8"/>
            </a:pP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滤波</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设置滤波频段为</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0.01-0.1Hz</a:t>
            </a:r>
          </a:p>
          <a:p>
            <a:pPr marL="342900" indent="-342900" algn="just">
              <a:lnSpc>
                <a:spcPct val="150000"/>
              </a:lnSpc>
              <a:spcBef>
                <a:spcPts val="200"/>
              </a:spcBef>
              <a:buFont typeface="+mj-lt"/>
              <a:buAutoNum type="arabicPeriod" startAt="8"/>
            </a:pPr>
            <a:r>
              <a:rPr lang="en-US" altLang="zh-CN" sz="24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标准化</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CN" sz="2400" kern="100" dirty="0">
                <a:latin typeface="Times New Roman" panose="02020603050405020304" pitchFamily="18" charset="0"/>
                <a:ea typeface="宋体" panose="02010600030101010101" pitchFamily="2" charset="-122"/>
                <a:cs typeface="Times New Roman" panose="02020603050405020304" pitchFamily="18" charset="0"/>
              </a:rPr>
              <a:t>EPI</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模板进行标准化</a:t>
            </a:r>
          </a:p>
          <a:p>
            <a:pPr marL="342900" indent="-342900" algn="just">
              <a:lnSpc>
                <a:spcPct val="150000"/>
              </a:lnSpc>
              <a:spcBef>
                <a:spcPts val="200"/>
              </a:spcBef>
              <a:buFont typeface="+mj-lt"/>
              <a:buAutoNum type="arabicPeriod" startAt="8"/>
            </a:pPr>
            <a:r>
              <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平滑</a:t>
            </a:r>
            <a:r>
              <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不在此处进行</a:t>
            </a:r>
          </a:p>
        </p:txBody>
      </p:sp>
      <p:sp>
        <p:nvSpPr>
          <p:cNvPr id="7" name="矩形 6"/>
          <p:cNvSpPr/>
          <p:nvPr/>
        </p:nvSpPr>
        <p:spPr>
          <a:xfrm>
            <a:off x="7668491" y="2576945"/>
            <a:ext cx="623454" cy="1662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8" name="矩形 7"/>
          <p:cNvSpPr/>
          <p:nvPr/>
        </p:nvSpPr>
        <p:spPr>
          <a:xfrm>
            <a:off x="10733809" y="2576945"/>
            <a:ext cx="332509" cy="1662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9" name="矩形 8"/>
          <p:cNvSpPr/>
          <p:nvPr/>
        </p:nvSpPr>
        <p:spPr>
          <a:xfrm>
            <a:off x="11106150" y="2573481"/>
            <a:ext cx="895350" cy="1801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0" name="矩形 9"/>
          <p:cNvSpPr/>
          <p:nvPr/>
        </p:nvSpPr>
        <p:spPr>
          <a:xfrm>
            <a:off x="8484177" y="2996045"/>
            <a:ext cx="1148196" cy="1939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1" name="矩形 10"/>
          <p:cNvSpPr/>
          <p:nvPr/>
        </p:nvSpPr>
        <p:spPr>
          <a:xfrm>
            <a:off x="7576703" y="4507922"/>
            <a:ext cx="1650423" cy="1939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2" name="矩形 11"/>
          <p:cNvSpPr/>
          <p:nvPr/>
        </p:nvSpPr>
        <p:spPr>
          <a:xfrm>
            <a:off x="10669731" y="3380508"/>
            <a:ext cx="1435677" cy="1801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3" name="矩形 12"/>
          <p:cNvSpPr/>
          <p:nvPr/>
        </p:nvSpPr>
        <p:spPr>
          <a:xfrm>
            <a:off x="10222057" y="4532167"/>
            <a:ext cx="1748270" cy="1801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4" name="矩形 13"/>
          <p:cNvSpPr/>
          <p:nvPr/>
        </p:nvSpPr>
        <p:spPr>
          <a:xfrm>
            <a:off x="6904756" y="3585727"/>
            <a:ext cx="3257554" cy="1939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5" name="矩形 14"/>
          <p:cNvSpPr/>
          <p:nvPr/>
        </p:nvSpPr>
        <p:spPr>
          <a:xfrm>
            <a:off x="6904755" y="3783152"/>
            <a:ext cx="1579421" cy="1939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6" name="矩形 15"/>
          <p:cNvSpPr/>
          <p:nvPr/>
        </p:nvSpPr>
        <p:spPr>
          <a:xfrm>
            <a:off x="6904755" y="4018850"/>
            <a:ext cx="514354" cy="1939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17" name="矩形 16"/>
          <p:cNvSpPr/>
          <p:nvPr/>
        </p:nvSpPr>
        <p:spPr>
          <a:xfrm>
            <a:off x="6971434" y="3197801"/>
            <a:ext cx="623454" cy="1662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pic>
        <p:nvPicPr>
          <p:cNvPr id="18" name="图片 17"/>
          <p:cNvPicPr/>
          <p:nvPr/>
        </p:nvPicPr>
        <p:blipFill>
          <a:blip r:embed="rId7" cstate="print">
            <a:extLst>
              <a:ext uri="{28A0092B-C50C-407E-A947-70E740481C1C}">
                <a14:useLocalDpi xmlns:a14="http://schemas.microsoft.com/office/drawing/2010/main" val="0"/>
              </a:ext>
            </a:extLst>
          </a:blip>
          <a:stretch>
            <a:fillRect/>
          </a:stretch>
        </p:blipFill>
        <p:spPr>
          <a:xfrm>
            <a:off x="6863191" y="1087379"/>
            <a:ext cx="2395855" cy="1799590"/>
          </a:xfrm>
          <a:prstGeom prst="rect">
            <a:avLst/>
          </a:prstGeom>
        </p:spPr>
      </p:pic>
      <p:pic>
        <p:nvPicPr>
          <p:cNvPr id="19" name="图片 18" descr="1592790270(1)"/>
          <p:cNvPicPr/>
          <p:nvPr/>
        </p:nvPicPr>
        <p:blipFill>
          <a:blip r:embed="rId8"/>
          <a:srcRect l="4423"/>
          <a:stretch>
            <a:fillRect/>
          </a:stretch>
        </p:blipFill>
        <p:spPr>
          <a:xfrm>
            <a:off x="9766704" y="570287"/>
            <a:ext cx="2153920" cy="2699385"/>
          </a:xfrm>
          <a:prstGeom prst="rect">
            <a:avLst/>
          </a:prstGeom>
        </p:spPr>
      </p:pic>
      <p:pic>
        <p:nvPicPr>
          <p:cNvPr id="23" name="音频 2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32566">
        <p:fade/>
      </p:transition>
    </mc:Choice>
    <mc:Fallback xmlns="">
      <p:transition spd="med" advTm="325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xit" presetSubtype="10" fill="hold" grpId="1" nodeType="clickEffect">
                                  <p:stCondLst>
                                    <p:cond delay="0"/>
                                  </p:stCondLst>
                                  <p:childTnLst>
                                    <p:animEffect transition="out" filter="randombar(horizontal)">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4" presetClass="entr" presetSubtype="1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2" dur="500"/>
                                        <p:tgtEl>
                                          <p:spTgt spid="3">
                                            <p:txEl>
                                              <p:pRg st="1" end="1"/>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xit" presetSubtype="10" fill="hold" grpId="1" nodeType="clickEffect">
                                  <p:stCondLst>
                                    <p:cond delay="0"/>
                                  </p:stCondLst>
                                  <p:childTnLst>
                                    <p:animEffect transition="out" filter="randombar(horizontal)">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4" presetClass="entr" presetSubtype="1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3" dur="500"/>
                                        <p:tgtEl>
                                          <p:spTgt spid="3">
                                            <p:txEl>
                                              <p:pRg st="2" end="2"/>
                                            </p:tx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randombar(horizont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grpId="1" nodeType="clickEffect">
                                  <p:stCondLst>
                                    <p:cond delay="0"/>
                                  </p:stCondLst>
                                  <p:childTnLst>
                                    <p:animEffect transition="out" filter="randombar(horizontal)">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par>
                                <p:cTn id="42" presetID="14" presetClass="entr" presetSubtype="10" fill="hold"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4" dur="500"/>
                                        <p:tgtEl>
                                          <p:spTgt spid="3">
                                            <p:txEl>
                                              <p:pRg st="3" end="3"/>
                                            </p:txEl>
                                          </p:spTgt>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randombar(horizontal)">
                                      <p:cBhvr>
                                        <p:cTn id="47" dur="500"/>
                                        <p:tgtEl>
                                          <p:spTgt spid="10"/>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randombar(horizontal)">
                                      <p:cBhvr>
                                        <p:cTn id="50" dur="500"/>
                                        <p:tgtEl>
                                          <p:spTgt spid="1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randombar(horizontal)">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xit" presetSubtype="10" fill="hold" grpId="1" nodeType="clickEffect">
                                  <p:stCondLst>
                                    <p:cond delay="0"/>
                                  </p:stCondLst>
                                  <p:childTnLst>
                                    <p:animEffect transition="out" filter="randombar(horizontal)">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4" presetClass="exit" presetSubtype="10" fill="hold" grpId="1" nodeType="withEffect">
                                  <p:stCondLst>
                                    <p:cond delay="0"/>
                                  </p:stCondLst>
                                  <p:childTnLst>
                                    <p:animEffect transition="out" filter="randombar(horizontal)">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4" presetClass="exit" presetSubtype="10" fill="hold" grpId="1" nodeType="withEffect">
                                  <p:stCondLst>
                                    <p:cond delay="0"/>
                                  </p:stCondLst>
                                  <p:childTnLst>
                                    <p:animEffect transition="out" filter="randombar(horizontal)">
                                      <p:cBhvr>
                                        <p:cTn id="63" dur="500"/>
                                        <p:tgtEl>
                                          <p:spTgt spid="11"/>
                                        </p:tgtEl>
                                      </p:cBhvr>
                                    </p:animEffect>
                                    <p:set>
                                      <p:cBhvr>
                                        <p:cTn id="64" dur="1" fill="hold">
                                          <p:stCondLst>
                                            <p:cond delay="499"/>
                                          </p:stCondLst>
                                        </p:cTn>
                                        <p:tgtEl>
                                          <p:spTgt spid="11"/>
                                        </p:tgtEl>
                                        <p:attrNameLst>
                                          <p:attrName>style.visibility</p:attrName>
                                        </p:attrNameLst>
                                      </p:cBhvr>
                                      <p:to>
                                        <p:strVal val="hidden"/>
                                      </p:to>
                                    </p:set>
                                  </p:childTnLst>
                                </p:cTn>
                              </p:par>
                              <p:par>
                                <p:cTn id="65" presetID="14" presetClass="entr" presetSubtype="10" fill="hold" nodeType="withEffect">
                                  <p:stCondLst>
                                    <p:cond delay="0"/>
                                  </p:stCondLst>
                                  <p:childTnLst>
                                    <p:set>
                                      <p:cBhvr>
                                        <p:cTn id="6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67" dur="500"/>
                                        <p:tgtEl>
                                          <p:spTgt spid="3">
                                            <p:txEl>
                                              <p:pRg st="4" end="4"/>
                                            </p:txEl>
                                          </p:spTgt>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randombar(horizontal)">
                                      <p:cBhvr>
                                        <p:cTn id="70" dur="500"/>
                                        <p:tgtEl>
                                          <p:spTgt spid="12"/>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randombar(horizontal)">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xit" presetSubtype="10" fill="hold" grpId="1" nodeType="clickEffect">
                                  <p:stCondLst>
                                    <p:cond delay="0"/>
                                  </p:stCondLst>
                                  <p:childTnLst>
                                    <p:animEffect transition="out" filter="randombar(horizontal)">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4" presetClass="exit" presetSubtype="10" fill="hold" grpId="1" nodeType="withEffect">
                                  <p:stCondLst>
                                    <p:cond delay="0"/>
                                  </p:stCondLst>
                                  <p:childTnLst>
                                    <p:animEffect transition="out" filter="randombar(horizontal)">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par>
                                <p:cTn id="82" presetID="14" presetClass="entr" presetSubtype="10" fill="hold" nodeType="withEffect">
                                  <p:stCondLst>
                                    <p:cond delay="0"/>
                                  </p:stCondLst>
                                  <p:childTnLst>
                                    <p:set>
                                      <p:cBhvr>
                                        <p:cTn id="8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84" dur="500"/>
                                        <p:tgtEl>
                                          <p:spTgt spid="3">
                                            <p:txEl>
                                              <p:pRg st="5" end="5"/>
                                            </p:txEl>
                                          </p:spTgt>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randombar(horizontal)">
                                      <p:cBhvr>
                                        <p:cTn id="87" dur="500"/>
                                        <p:tgtEl>
                                          <p:spTgt spid="14"/>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randombar(horizontal)">
                                      <p:cBhvr>
                                        <p:cTn id="90" dur="500"/>
                                        <p:tgtEl>
                                          <p:spTgt spid="15"/>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randombar(horizontal)">
                                      <p:cBhvr>
                                        <p:cTn id="95" dur="500"/>
                                        <p:tgtEl>
                                          <p:spTgt spid="18"/>
                                        </p:tgtEl>
                                      </p:cBhvr>
                                    </p:animEffect>
                                  </p:childTnLst>
                                </p:cTn>
                              </p:par>
                              <p:par>
                                <p:cTn id="96" presetID="14" presetClass="entr" presetSubtype="10" fill="hold"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randombar(horizontal)">
                                      <p:cBhvr>
                                        <p:cTn id="98" dur="500"/>
                                        <p:tgtEl>
                                          <p:spTgt spid="19"/>
                                        </p:tgtEl>
                                      </p:cBhvr>
                                    </p:animEffect>
                                  </p:childTnLst>
                                </p:cTn>
                              </p:par>
                            </p:childTnLst>
                          </p:cTn>
                        </p:par>
                      </p:childTnLst>
                    </p:cTn>
                  </p:par>
                  <p:par>
                    <p:cTn id="99" fill="hold">
                      <p:stCondLst>
                        <p:cond delay="indefinite"/>
                      </p:stCondLst>
                      <p:childTnLst>
                        <p:par>
                          <p:cTn id="100" fill="hold">
                            <p:stCondLst>
                              <p:cond delay="0"/>
                            </p:stCondLst>
                            <p:childTnLst>
                              <p:par>
                                <p:cTn id="101" presetID="14" presetClass="exit" presetSubtype="10" fill="hold" nodeType="clickEffect">
                                  <p:stCondLst>
                                    <p:cond delay="0"/>
                                  </p:stCondLst>
                                  <p:childTnLst>
                                    <p:animEffect transition="out" filter="randombar(horizontal)">
                                      <p:cBhvr>
                                        <p:cTn id="102" dur="500"/>
                                        <p:tgtEl>
                                          <p:spTgt spid="19"/>
                                        </p:tgtEl>
                                      </p:cBhvr>
                                    </p:animEffect>
                                    <p:set>
                                      <p:cBhvr>
                                        <p:cTn id="103" dur="1" fill="hold">
                                          <p:stCondLst>
                                            <p:cond delay="499"/>
                                          </p:stCondLst>
                                        </p:cTn>
                                        <p:tgtEl>
                                          <p:spTgt spid="19"/>
                                        </p:tgtEl>
                                        <p:attrNameLst>
                                          <p:attrName>style.visibility</p:attrName>
                                        </p:attrNameLst>
                                      </p:cBhvr>
                                      <p:to>
                                        <p:strVal val="hidden"/>
                                      </p:to>
                                    </p:set>
                                  </p:childTnLst>
                                </p:cTn>
                              </p:par>
                              <p:par>
                                <p:cTn id="104" presetID="14" presetClass="exit" presetSubtype="10" fill="hold" nodeType="withEffect">
                                  <p:stCondLst>
                                    <p:cond delay="0"/>
                                  </p:stCondLst>
                                  <p:childTnLst>
                                    <p:animEffect transition="out" filter="randombar(horizontal)">
                                      <p:cBhvr>
                                        <p:cTn id="105" dur="500"/>
                                        <p:tgtEl>
                                          <p:spTgt spid="18"/>
                                        </p:tgtEl>
                                      </p:cBhvr>
                                    </p:animEffect>
                                    <p:set>
                                      <p:cBhvr>
                                        <p:cTn id="106" dur="1" fill="hold">
                                          <p:stCondLst>
                                            <p:cond delay="499"/>
                                          </p:stCondLst>
                                        </p:cTn>
                                        <p:tgtEl>
                                          <p:spTgt spid="18"/>
                                        </p:tgtEl>
                                        <p:attrNameLst>
                                          <p:attrName>style.visibility</p:attrName>
                                        </p:attrNameLst>
                                      </p:cBhvr>
                                      <p:to>
                                        <p:strVal val="hidden"/>
                                      </p:to>
                                    </p:set>
                                  </p:childTnLst>
                                </p:cTn>
                              </p:par>
                              <p:par>
                                <p:cTn id="107" presetID="14" presetClass="exit" presetSubtype="10" fill="hold" grpId="1" nodeType="withEffect">
                                  <p:stCondLst>
                                    <p:cond delay="0"/>
                                  </p:stCondLst>
                                  <p:childTnLst>
                                    <p:animEffect transition="out" filter="randombar(horizontal)">
                                      <p:cBhvr>
                                        <p:cTn id="108" dur="500"/>
                                        <p:tgtEl>
                                          <p:spTgt spid="14"/>
                                        </p:tgtEl>
                                      </p:cBhvr>
                                    </p:animEffect>
                                    <p:set>
                                      <p:cBhvr>
                                        <p:cTn id="109" dur="1" fill="hold">
                                          <p:stCondLst>
                                            <p:cond delay="499"/>
                                          </p:stCondLst>
                                        </p:cTn>
                                        <p:tgtEl>
                                          <p:spTgt spid="14"/>
                                        </p:tgtEl>
                                        <p:attrNameLst>
                                          <p:attrName>style.visibility</p:attrName>
                                        </p:attrNameLst>
                                      </p:cBhvr>
                                      <p:to>
                                        <p:strVal val="hidden"/>
                                      </p:to>
                                    </p:set>
                                  </p:childTnLst>
                                </p:cTn>
                              </p:par>
                              <p:par>
                                <p:cTn id="110" presetID="14" presetClass="exit" presetSubtype="10" fill="hold" grpId="1" nodeType="withEffect">
                                  <p:stCondLst>
                                    <p:cond delay="0"/>
                                  </p:stCondLst>
                                  <p:childTnLst>
                                    <p:animEffect transition="out" filter="randombar(horizontal)">
                                      <p:cBhvr>
                                        <p:cTn id="111" dur="500"/>
                                        <p:tgtEl>
                                          <p:spTgt spid="15"/>
                                        </p:tgtEl>
                                      </p:cBhvr>
                                    </p:animEffect>
                                    <p:set>
                                      <p:cBhvr>
                                        <p:cTn id="112" dur="1" fill="hold">
                                          <p:stCondLst>
                                            <p:cond delay="499"/>
                                          </p:stCondLst>
                                        </p:cTn>
                                        <p:tgtEl>
                                          <p:spTgt spid="15"/>
                                        </p:tgtEl>
                                        <p:attrNameLst>
                                          <p:attrName>style.visibility</p:attrName>
                                        </p:attrNameLst>
                                      </p:cBhvr>
                                      <p:to>
                                        <p:strVal val="hidden"/>
                                      </p:to>
                                    </p:set>
                                  </p:childTnLst>
                                </p:cTn>
                              </p:par>
                              <p:par>
                                <p:cTn id="113" presetID="14" presetClass="entr" presetSubtype="10" fill="hold" nodeType="with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15" dur="500"/>
                                        <p:tgtEl>
                                          <p:spTgt spid="3">
                                            <p:txEl>
                                              <p:pRg st="6" end="6"/>
                                            </p:txEl>
                                          </p:spTgt>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16"/>
                                        </p:tgtEl>
                                        <p:attrNameLst>
                                          <p:attrName>style.visibility</p:attrName>
                                        </p:attrNameLst>
                                      </p:cBhvr>
                                      <p:to>
                                        <p:strVal val="visible"/>
                                      </p:to>
                                    </p:set>
                                    <p:animEffect transition="in" filter="randombar(horizontal)">
                                      <p:cBhvr>
                                        <p:cTn id="1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9" fill="hold" display="0">
                  <p:stCondLst>
                    <p:cond delay="indefinite"/>
                  </p:stCondLst>
                  <p:endCondLst>
                    <p:cond evt="onStopAudio" delay="0">
                      <p:tgtEl>
                        <p:sldTgt/>
                      </p:tgtEl>
                    </p:cond>
                  </p:endCondLst>
                </p:cTn>
                <p:tgtEl>
                  <p:spTgt spid="23"/>
                </p:tgtEl>
              </p:cMediaNode>
            </p:audio>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fMRI</a:t>
            </a:r>
            <a:r>
              <a:rPr lang="zh-CN" altLang="en-US" dirty="0"/>
              <a:t>特征提取</a:t>
            </a:r>
          </a:p>
        </p:txBody>
      </p:sp>
      <p:sp>
        <p:nvSpPr>
          <p:cNvPr id="3" name="文本占位符 2"/>
          <p:cNvSpPr>
            <a:spLocks noGrp="1"/>
          </p:cNvSpPr>
          <p:nvPr>
            <p:ph type="body" idx="1"/>
          </p:nvPr>
        </p:nvSpPr>
        <p:spPr/>
        <p:txBody>
          <a:bodyPr/>
          <a:lstStyle/>
          <a:p>
            <a:r>
              <a:rPr lang="en-US" altLang="zh-CN" dirty="0" err="1"/>
              <a:t>Reho</a:t>
            </a:r>
            <a:r>
              <a:rPr lang="zh-CN" altLang="en-US" dirty="0"/>
              <a:t>、</a:t>
            </a:r>
            <a:r>
              <a:rPr lang="en-US" altLang="zh-CN" dirty="0"/>
              <a:t>ALFF</a:t>
            </a:r>
            <a:r>
              <a:rPr lang="zh-CN" altLang="en-US" dirty="0"/>
              <a:t>、</a:t>
            </a:r>
            <a:r>
              <a:rPr lang="en-US" altLang="zh-CN" dirty="0" err="1"/>
              <a:t>fALFF</a:t>
            </a:r>
            <a:r>
              <a:rPr lang="zh-CN" altLang="en-US" dirty="0"/>
              <a:t>、</a:t>
            </a:r>
            <a:r>
              <a:rPr lang="en-US" altLang="zh-CN" dirty="0"/>
              <a:t>Degree Centrality</a:t>
            </a:r>
            <a:r>
              <a:rPr lang="zh-CN" altLang="en-US" dirty="0"/>
              <a:t>、</a:t>
            </a:r>
            <a:r>
              <a:rPr lang="en-US" altLang="zh-CN" dirty="0"/>
              <a:t>FC</a:t>
            </a:r>
            <a:endParaRPr lang="zh-CN" altLang="en-US" dirty="0"/>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102">
        <p:fade/>
      </p:transition>
    </mc:Choice>
    <mc:Fallback xmlns="">
      <p:transition spd="med" advTm="31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95400" y="2205280"/>
            <a:ext cx="9601200" cy="4000500"/>
          </a:xfrm>
        </p:spPr>
        <p:txBody>
          <a:bodyPr>
            <a:normAutofit lnSpcReduction="10000"/>
          </a:bodyPr>
          <a:lstStyle/>
          <a:p>
            <a:pPr marL="342900" lvl="0" indent="-342900" algn="just">
              <a:lnSpc>
                <a:spcPct val="150000"/>
              </a:lnSpc>
              <a:spcBef>
                <a:spcPts val="200"/>
              </a:spcBef>
              <a:spcAft>
                <a:spcPts val="0"/>
              </a:spcAft>
              <a:buFont typeface="+mj-lt"/>
              <a:buAutoNum type="arabicPeriod"/>
            </a:pP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确定数据处理空间</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spcBef>
                <a:spcPts val="200"/>
              </a:spcBef>
              <a:buFont typeface="+mj-lt"/>
              <a:buAutoNum type="arabicPeriod"/>
            </a:pP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去除线性漂移</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lnSpc>
                <a:spcPct val="150000"/>
              </a:lnSpc>
              <a:spcBef>
                <a:spcPts val="200"/>
              </a:spcBef>
              <a:buFont typeface="+mj-lt"/>
              <a:buAutoNum type="arabicPeriod"/>
            </a:pPr>
            <a:r>
              <a:rPr lang="en-US" altLang="zh-CN" sz="2400" b="1" kern="1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ALFF+fALFF</a:t>
            </a:r>
            <a:endPar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spcBef>
                <a:spcPts val="200"/>
              </a:spcBef>
              <a:buFont typeface="+mj-lt"/>
              <a:buAutoNum type="arabicPeriod"/>
            </a:pP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频段滤波</a:t>
            </a:r>
            <a:endPar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spcBef>
                <a:spcPts val="200"/>
              </a:spcBef>
              <a:buFont typeface="+mj-lt"/>
              <a:buAutoNum type="arabicPeriod"/>
            </a:pPr>
            <a:r>
              <a:rPr lang="en-US" altLang="zh-CN" sz="2400" b="1" kern="1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ReHo</a:t>
            </a: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DC</a:t>
            </a: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FC</a:t>
            </a:r>
          </a:p>
          <a:p>
            <a:pPr marL="342900" indent="-342900" algn="just">
              <a:lnSpc>
                <a:spcPct val="150000"/>
              </a:lnSpc>
              <a:spcBef>
                <a:spcPts val="200"/>
              </a:spcBef>
              <a:buFont typeface="+mj-lt"/>
              <a:buAutoNum type="arabicPeriod"/>
            </a:pP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提取</a:t>
            </a:r>
            <a:r>
              <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ROI</a:t>
            </a: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时间序列</a:t>
            </a:r>
            <a:endParaRPr lang="en-US" altLang="zh-CN"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spcBef>
                <a:spcPts val="200"/>
              </a:spcBef>
              <a:buFont typeface="+mj-lt"/>
              <a:buAutoNum type="arabicPeriod"/>
            </a:pPr>
            <a:r>
              <a:rPr lang="zh-CN" altLang="en-US" sz="2400" b="1"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平滑</a:t>
            </a:r>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t>特征提取</a:t>
            </a:r>
            <a:r>
              <a:rPr lang="en-US" altLang="zh-CN" dirty="0"/>
              <a:t>-DPARSF</a:t>
            </a:r>
            <a:endParaRPr lang="zh-CN" altLang="en-US" dirty="0"/>
          </a:p>
        </p:txBody>
      </p:sp>
      <p:sp>
        <p:nvSpPr>
          <p:cNvPr id="4" name="矩形 3"/>
          <p:cNvSpPr/>
          <p:nvPr/>
        </p:nvSpPr>
        <p:spPr>
          <a:xfrm>
            <a:off x="1699388" y="1689700"/>
            <a:ext cx="2506007" cy="501932"/>
          </a:xfrm>
          <a:prstGeom prst="rect">
            <a:avLst/>
          </a:prstGeom>
        </p:spPr>
        <p:txBody>
          <a:bodyPr wrap="none">
            <a:spAutoFit/>
          </a:bodyPr>
          <a:lstStyle/>
          <a:p>
            <a:pPr marL="0" marR="0" lvl="0" indent="304800" algn="just" defTabSz="914400" rtl="0" eaLnBrk="1" fontAlgn="auto" latinLnBrk="0" hangingPunct="1">
              <a:lnSpc>
                <a:spcPct val="150000"/>
              </a:lnSpc>
              <a:spcBef>
                <a:spcPts val="0"/>
              </a:spcBef>
              <a:spcAft>
                <a:spcPts val="0"/>
              </a:spcAft>
              <a:buClrTx/>
              <a:buSzTx/>
              <a:buFontTx/>
              <a:buNone/>
              <a:defRPr/>
            </a:pPr>
            <a:r>
              <a:rPr kumimoji="0" lang="en-US" altLang="zh-CN" sz="20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DPARSF</a:t>
            </a:r>
            <a:r>
              <a:rPr kumimoji="0" lang="zh-CN" altLang="en-US" sz="20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参数设置</a:t>
            </a:r>
            <a:endParaRPr kumimoji="0" lang="zh-CN" altLang="zh-CN" sz="1600" b="1" i="1" u="none" strike="noStrike" kern="100" cap="none" spc="0" normalizeH="0" baseline="0" noProof="0" dirty="0">
              <a:ln>
                <a:noFill/>
              </a:ln>
              <a:solidFill>
                <a:srgbClr val="2D2E2D"/>
              </a:solidFill>
              <a:effectLst/>
              <a:uLnTx/>
              <a:uFillTx/>
              <a:latin typeface="等线" panose="02010600030101010101" charset="-122"/>
              <a:ea typeface="等线" panose="02010600030101010101" charset="-122"/>
              <a:cs typeface="Times New Roman" panose="02020603050405020304" pitchFamily="18" charset="0"/>
            </a:endParaRPr>
          </a:p>
        </p:txBody>
      </p:sp>
      <p:pic>
        <p:nvPicPr>
          <p:cNvPr id="19" name="图片 18"/>
          <p:cNvPicPr>
            <a:picLocks noChangeAspect="1"/>
          </p:cNvPicPr>
          <p:nvPr/>
        </p:nvPicPr>
        <p:blipFill rotWithShape="1">
          <a:blip r:embed="rId6" cstate="print">
            <a:extLst>
              <a:ext uri="{28A0092B-C50C-407E-A947-70E740481C1C}">
                <a14:useLocalDpi xmlns:a14="http://schemas.microsoft.com/office/drawing/2010/main" val="0"/>
              </a:ext>
            </a:extLst>
          </a:blip>
          <a:srcRect b="-888"/>
          <a:stretch>
            <a:fillRect/>
          </a:stretch>
        </p:blipFill>
        <p:spPr>
          <a:xfrm>
            <a:off x="6870640" y="20784"/>
            <a:ext cx="5339199" cy="6184996"/>
          </a:xfrm>
          <a:prstGeom prst="rect">
            <a:avLst/>
          </a:prstGeom>
          <a:noFill/>
          <a:ln>
            <a:noFill/>
          </a:ln>
        </p:spPr>
      </p:pic>
      <p:sp>
        <p:nvSpPr>
          <p:cNvPr id="7" name="矩形 6"/>
          <p:cNvSpPr/>
          <p:nvPr/>
        </p:nvSpPr>
        <p:spPr>
          <a:xfrm>
            <a:off x="6929120" y="4256648"/>
            <a:ext cx="741680"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20" name="矩形 19"/>
          <p:cNvSpPr/>
          <p:nvPr/>
        </p:nvSpPr>
        <p:spPr>
          <a:xfrm>
            <a:off x="7590675" y="4494208"/>
            <a:ext cx="1678016"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21" name="矩形 20"/>
          <p:cNvSpPr/>
          <p:nvPr/>
        </p:nvSpPr>
        <p:spPr>
          <a:xfrm>
            <a:off x="9492211" y="4494208"/>
            <a:ext cx="741680"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22" name="矩形 21"/>
          <p:cNvSpPr/>
          <p:nvPr/>
        </p:nvSpPr>
        <p:spPr>
          <a:xfrm>
            <a:off x="10243126" y="4494208"/>
            <a:ext cx="1690809"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23" name="矩形 22"/>
          <p:cNvSpPr/>
          <p:nvPr/>
        </p:nvSpPr>
        <p:spPr>
          <a:xfrm>
            <a:off x="7670800" y="4731768"/>
            <a:ext cx="2034309"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24" name="矩形 23"/>
          <p:cNvSpPr/>
          <p:nvPr/>
        </p:nvSpPr>
        <p:spPr>
          <a:xfrm>
            <a:off x="10878187" y="4738559"/>
            <a:ext cx="873931"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25" name="矩形 24"/>
          <p:cNvSpPr/>
          <p:nvPr/>
        </p:nvSpPr>
        <p:spPr>
          <a:xfrm>
            <a:off x="6939511" y="4980104"/>
            <a:ext cx="1175789"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26" name="矩形 25"/>
          <p:cNvSpPr/>
          <p:nvPr/>
        </p:nvSpPr>
        <p:spPr>
          <a:xfrm>
            <a:off x="8115299" y="4980104"/>
            <a:ext cx="1301969"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27" name="矩形 26"/>
          <p:cNvSpPr/>
          <p:nvPr/>
        </p:nvSpPr>
        <p:spPr>
          <a:xfrm>
            <a:off x="10915787" y="5204016"/>
            <a:ext cx="1124686"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28" name="矩形 27"/>
          <p:cNvSpPr/>
          <p:nvPr/>
        </p:nvSpPr>
        <p:spPr>
          <a:xfrm>
            <a:off x="8450703" y="3997802"/>
            <a:ext cx="987585"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pic>
        <p:nvPicPr>
          <p:cNvPr id="29" name="图片 28" descr="ROICorrelation_FisherZ_Sub_001"/>
          <p:cNvPicPr/>
          <p:nvPr/>
        </p:nvPicPr>
        <p:blipFill>
          <a:blip r:embed="rId7"/>
          <a:srcRect l="18403" t="5203" r="21968" b="5637"/>
          <a:stretch>
            <a:fillRect/>
          </a:stretch>
        </p:blipFill>
        <p:spPr>
          <a:xfrm>
            <a:off x="7181780" y="349868"/>
            <a:ext cx="1790403" cy="1933105"/>
          </a:xfrm>
          <a:prstGeom prst="rect">
            <a:avLst/>
          </a:prstGeom>
        </p:spPr>
      </p:pic>
      <p:pic>
        <p:nvPicPr>
          <p:cNvPr id="30" name="图片 29"/>
          <p:cNvPicPr/>
          <p:nvPr/>
        </p:nvPicPr>
        <p:blipFill rotWithShape="1">
          <a:blip r:embed="rId8">
            <a:extLst>
              <a:ext uri="{28A0092B-C50C-407E-A947-70E740481C1C}">
                <a14:useLocalDpi xmlns:a14="http://schemas.microsoft.com/office/drawing/2010/main" val="0"/>
              </a:ext>
            </a:extLst>
          </a:blip>
          <a:srcRect l="17789" r="18840"/>
          <a:stretch>
            <a:fillRect/>
          </a:stretch>
        </p:blipFill>
        <p:spPr>
          <a:xfrm>
            <a:off x="9912989" y="276452"/>
            <a:ext cx="1930396" cy="2009745"/>
          </a:xfrm>
          <a:prstGeom prst="rect">
            <a:avLst/>
          </a:prstGeom>
        </p:spPr>
      </p:pic>
      <p:sp>
        <p:nvSpPr>
          <p:cNvPr id="31" name="矩形 30"/>
          <p:cNvSpPr/>
          <p:nvPr/>
        </p:nvSpPr>
        <p:spPr>
          <a:xfrm>
            <a:off x="10747723" y="2565718"/>
            <a:ext cx="360160"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32" name="矩形 31"/>
          <p:cNvSpPr/>
          <p:nvPr/>
        </p:nvSpPr>
        <p:spPr>
          <a:xfrm>
            <a:off x="6939801" y="3981618"/>
            <a:ext cx="483958"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33" name="矩形 32"/>
          <p:cNvSpPr/>
          <p:nvPr/>
        </p:nvSpPr>
        <p:spPr>
          <a:xfrm>
            <a:off x="8497579" y="4008193"/>
            <a:ext cx="870526" cy="20772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sp>
        <p:nvSpPr>
          <p:cNvPr id="34" name="矩形 33"/>
          <p:cNvSpPr/>
          <p:nvPr/>
        </p:nvSpPr>
        <p:spPr>
          <a:xfrm>
            <a:off x="9120220" y="5203232"/>
            <a:ext cx="483958" cy="2239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66573">
        <p:fade/>
      </p:transition>
    </mc:Choice>
    <mc:Fallback xmlns="">
      <p:transition spd="med" advTm="665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xit" presetSubtype="10" fill="hold" grpId="1" nodeType="clickEffect">
                                  <p:stCondLst>
                                    <p:cond delay="0"/>
                                  </p:stCondLst>
                                  <p:childTnLst>
                                    <p:animEffect transition="out" filter="randombar(horizontal)">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4" presetClass="entr" presetSubtype="10"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2" dur="500"/>
                                        <p:tgtEl>
                                          <p:spTgt spid="3">
                                            <p:txEl>
                                              <p:pRg st="1" end="1"/>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xit" presetSubtype="10" fill="hold" grpId="1" nodeType="clickEffect">
                                  <p:stCondLst>
                                    <p:cond delay="0"/>
                                  </p:stCondLst>
                                  <p:childTnLst>
                                    <p:animEffect transition="out" filter="randombar(horizontal)">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4" presetClass="entr" presetSubtype="1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3" dur="500"/>
                                        <p:tgtEl>
                                          <p:spTgt spid="3">
                                            <p:txEl>
                                              <p:pRg st="2" end="2"/>
                                            </p:tx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grpId="1" nodeType="clickEffect">
                                  <p:stCondLst>
                                    <p:cond delay="0"/>
                                  </p:stCondLst>
                                  <p:childTnLst>
                                    <p:animEffect transition="out" filter="randombar(horizontal)">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4" presetClass="entr" presetSubtype="10" fill="hold"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4" dur="500"/>
                                        <p:tgtEl>
                                          <p:spTgt spid="3">
                                            <p:txEl>
                                              <p:pRg st="3" end="3"/>
                                            </p:txEl>
                                          </p:spTgt>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randombar(horizont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grpId="1" nodeType="clickEffect">
                                  <p:stCondLst>
                                    <p:cond delay="0"/>
                                  </p:stCondLst>
                                  <p:childTnLst>
                                    <p:animEffect transition="out" filter="randombar(horizontal)">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par>
                                <p:cTn id="53" presetID="14" presetClass="entr" presetSubtype="10" fill="hold" nodeType="with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55" dur="500"/>
                                        <p:tgtEl>
                                          <p:spTgt spid="3">
                                            <p:txEl>
                                              <p:pRg st="4" end="4"/>
                                            </p:txEl>
                                          </p:spTgt>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randombar(horizontal)">
                                      <p:cBhvr>
                                        <p:cTn id="58" dur="500"/>
                                        <p:tgtEl>
                                          <p:spTgt spid="24"/>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randombar(horizontal)">
                                      <p:cBhvr>
                                        <p:cTn id="61" dur="500"/>
                                        <p:tgtEl>
                                          <p:spTgt spid="23"/>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randombar(horizontal)">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xit" presetSubtype="10" fill="hold" grpId="1" nodeType="clickEffect">
                                  <p:stCondLst>
                                    <p:cond delay="0"/>
                                  </p:stCondLst>
                                  <p:childTnLst>
                                    <p:animEffect transition="out" filter="randombar(horizontal)">
                                      <p:cBhvr>
                                        <p:cTn id="68" dur="500"/>
                                        <p:tgtEl>
                                          <p:spTgt spid="25"/>
                                        </p:tgtEl>
                                      </p:cBhvr>
                                    </p:animEffect>
                                    <p:set>
                                      <p:cBhvr>
                                        <p:cTn id="69" dur="1" fill="hold">
                                          <p:stCondLst>
                                            <p:cond delay="499"/>
                                          </p:stCondLst>
                                        </p:cTn>
                                        <p:tgtEl>
                                          <p:spTgt spid="25"/>
                                        </p:tgtEl>
                                        <p:attrNameLst>
                                          <p:attrName>style.visibility</p:attrName>
                                        </p:attrNameLst>
                                      </p:cBhvr>
                                      <p:to>
                                        <p:strVal val="hidden"/>
                                      </p:to>
                                    </p:set>
                                  </p:childTnLst>
                                </p:cTn>
                              </p:par>
                              <p:par>
                                <p:cTn id="70" presetID="14" presetClass="exit" presetSubtype="10" fill="hold" grpId="1" nodeType="withEffect">
                                  <p:stCondLst>
                                    <p:cond delay="0"/>
                                  </p:stCondLst>
                                  <p:childTnLst>
                                    <p:animEffect transition="out" filter="randombar(horizontal)">
                                      <p:cBhvr>
                                        <p:cTn id="71" dur="500"/>
                                        <p:tgtEl>
                                          <p:spTgt spid="23"/>
                                        </p:tgtEl>
                                      </p:cBhvr>
                                    </p:animEffect>
                                    <p:set>
                                      <p:cBhvr>
                                        <p:cTn id="72" dur="1" fill="hold">
                                          <p:stCondLst>
                                            <p:cond delay="499"/>
                                          </p:stCondLst>
                                        </p:cTn>
                                        <p:tgtEl>
                                          <p:spTgt spid="23"/>
                                        </p:tgtEl>
                                        <p:attrNameLst>
                                          <p:attrName>style.visibility</p:attrName>
                                        </p:attrNameLst>
                                      </p:cBhvr>
                                      <p:to>
                                        <p:strVal val="hidden"/>
                                      </p:to>
                                    </p:set>
                                  </p:childTnLst>
                                </p:cTn>
                              </p:par>
                              <p:par>
                                <p:cTn id="73" presetID="14" presetClass="exit" presetSubtype="10" fill="hold" grpId="1" nodeType="withEffect">
                                  <p:stCondLst>
                                    <p:cond delay="0"/>
                                  </p:stCondLst>
                                  <p:childTnLst>
                                    <p:animEffect transition="out" filter="randombar(horizontal)">
                                      <p:cBhvr>
                                        <p:cTn id="74" dur="500"/>
                                        <p:tgtEl>
                                          <p:spTgt spid="24"/>
                                        </p:tgtEl>
                                      </p:cBhvr>
                                    </p:animEffect>
                                    <p:set>
                                      <p:cBhvr>
                                        <p:cTn id="75" dur="1" fill="hold">
                                          <p:stCondLst>
                                            <p:cond delay="499"/>
                                          </p:stCondLst>
                                        </p:cTn>
                                        <p:tgtEl>
                                          <p:spTgt spid="24"/>
                                        </p:tgtEl>
                                        <p:attrNameLst>
                                          <p:attrName>style.visibility</p:attrName>
                                        </p:attrNameLst>
                                      </p:cBhvr>
                                      <p:to>
                                        <p:strVal val="hidden"/>
                                      </p:to>
                                    </p:set>
                                  </p:childTnLst>
                                </p:cTn>
                              </p:par>
                              <p:par>
                                <p:cTn id="76" presetID="14" presetClass="entr" presetSubtype="10" fill="hold" nodeType="withEffect">
                                  <p:stCondLst>
                                    <p:cond delay="0"/>
                                  </p:stCondLst>
                                  <p:childTnLst>
                                    <p:set>
                                      <p:cBhvr>
                                        <p:cTn id="7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78" dur="500"/>
                                        <p:tgtEl>
                                          <p:spTgt spid="3">
                                            <p:txEl>
                                              <p:pRg st="5" end="5"/>
                                            </p:txEl>
                                          </p:spTgt>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randombar(horizontal)">
                                      <p:cBhvr>
                                        <p:cTn id="81" dur="500"/>
                                        <p:tgtEl>
                                          <p:spTgt spid="26"/>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xit" presetSubtype="10" fill="hold" grpId="1" nodeType="clickEffect">
                                  <p:stCondLst>
                                    <p:cond delay="0"/>
                                  </p:stCondLst>
                                  <p:childTnLst>
                                    <p:animEffect transition="out" filter="randombar(horizontal)">
                                      <p:cBhvr>
                                        <p:cTn id="85" dur="500"/>
                                        <p:tgtEl>
                                          <p:spTgt spid="26"/>
                                        </p:tgtEl>
                                      </p:cBhvr>
                                    </p:animEffect>
                                    <p:set>
                                      <p:cBhvr>
                                        <p:cTn id="86" dur="1" fill="hold">
                                          <p:stCondLst>
                                            <p:cond delay="499"/>
                                          </p:stCondLst>
                                        </p:cTn>
                                        <p:tgtEl>
                                          <p:spTgt spid="26"/>
                                        </p:tgtEl>
                                        <p:attrNameLst>
                                          <p:attrName>style.visibility</p:attrName>
                                        </p:attrNameLst>
                                      </p:cBhvr>
                                      <p:to>
                                        <p:strVal val="hidden"/>
                                      </p:to>
                                    </p:set>
                                  </p:childTnLst>
                                </p:cTn>
                              </p:par>
                              <p:par>
                                <p:cTn id="87" presetID="14" presetClass="entr" presetSubtype="10" fill="hold" nodeType="with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89" dur="500"/>
                                        <p:tgtEl>
                                          <p:spTgt spid="3">
                                            <p:txEl>
                                              <p:pRg st="6" end="6"/>
                                            </p:txEl>
                                          </p:spTgt>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randombar(horizontal)">
                                      <p:cBhvr>
                                        <p:cTn id="92" dur="500"/>
                                        <p:tgtEl>
                                          <p:spTgt spid="27"/>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randombar(horizontal)">
                                      <p:cBhvr>
                                        <p:cTn id="95" dur="500"/>
                                        <p:tgtEl>
                                          <p:spTgt spid="28"/>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xit" presetSubtype="10" fill="hold" grpId="1" nodeType="clickEffect">
                                  <p:stCondLst>
                                    <p:cond delay="0"/>
                                  </p:stCondLst>
                                  <p:childTnLst>
                                    <p:animEffect transition="out" filter="randombar(horizontal)">
                                      <p:cBhvr>
                                        <p:cTn id="99" dur="500"/>
                                        <p:tgtEl>
                                          <p:spTgt spid="27"/>
                                        </p:tgtEl>
                                      </p:cBhvr>
                                    </p:animEffect>
                                    <p:set>
                                      <p:cBhvr>
                                        <p:cTn id="100" dur="1" fill="hold">
                                          <p:stCondLst>
                                            <p:cond delay="499"/>
                                          </p:stCondLst>
                                        </p:cTn>
                                        <p:tgtEl>
                                          <p:spTgt spid="27"/>
                                        </p:tgtEl>
                                        <p:attrNameLst>
                                          <p:attrName>style.visibility</p:attrName>
                                        </p:attrNameLst>
                                      </p:cBhvr>
                                      <p:to>
                                        <p:strVal val="hidden"/>
                                      </p:to>
                                    </p:set>
                                  </p:childTnLst>
                                </p:cTn>
                              </p:par>
                              <p:par>
                                <p:cTn id="101" presetID="14" presetClass="exit" presetSubtype="10" fill="hold" grpId="1" nodeType="withEffect">
                                  <p:stCondLst>
                                    <p:cond delay="0"/>
                                  </p:stCondLst>
                                  <p:childTnLst>
                                    <p:animEffect transition="out" filter="randombar(horizontal)">
                                      <p:cBhvr>
                                        <p:cTn id="102" dur="500"/>
                                        <p:tgtEl>
                                          <p:spTgt spid="28"/>
                                        </p:tgtEl>
                                      </p:cBhvr>
                                    </p:animEffect>
                                    <p:set>
                                      <p:cBhvr>
                                        <p:cTn id="103" dur="1" fill="hold">
                                          <p:stCondLst>
                                            <p:cond delay="499"/>
                                          </p:stCondLst>
                                        </p:cTn>
                                        <p:tgtEl>
                                          <p:spTgt spid="28"/>
                                        </p:tgtEl>
                                        <p:attrNameLst>
                                          <p:attrName>style.visibility</p:attrName>
                                        </p:attrNameLst>
                                      </p:cBhvr>
                                      <p:to>
                                        <p:strVal val="hidden"/>
                                      </p:to>
                                    </p:set>
                                  </p:childTnLst>
                                </p:cTn>
                              </p:par>
                              <p:par>
                                <p:cTn id="104" presetID="14" presetClass="entr" presetSubtype="10" fill="hold"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randombar(horizontal)">
                                      <p:cBhvr>
                                        <p:cTn id="106" dur="500"/>
                                        <p:tgtEl>
                                          <p:spTgt spid="29"/>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randombar(horizontal)">
                                      <p:cBhvr>
                                        <p:cTn id="109" dur="500"/>
                                        <p:tgtEl>
                                          <p:spTgt spid="31"/>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randombar(horizontal)">
                                      <p:cBhvr>
                                        <p:cTn id="112" dur="500"/>
                                        <p:tgtEl>
                                          <p:spTgt spid="32"/>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randombar(horizontal)">
                                      <p:cBhvr>
                                        <p:cTn id="115" dur="500"/>
                                        <p:tgtEl>
                                          <p:spTgt spid="33"/>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randombar(horizontal)">
                                      <p:cBhvr>
                                        <p:cTn id="118" dur="500"/>
                                        <p:tgtEl>
                                          <p:spTgt spid="34"/>
                                        </p:tgtEl>
                                      </p:cBhvr>
                                    </p:animEffect>
                                  </p:childTnLst>
                                </p:cTn>
                              </p:par>
                            </p:childTnLst>
                          </p:cTn>
                        </p:par>
                      </p:childTnLst>
                    </p:cTn>
                  </p:par>
                  <p:par>
                    <p:cTn id="119" fill="hold">
                      <p:stCondLst>
                        <p:cond delay="indefinite"/>
                      </p:stCondLst>
                      <p:childTnLst>
                        <p:par>
                          <p:cTn id="120" fill="hold">
                            <p:stCondLst>
                              <p:cond delay="0"/>
                            </p:stCondLst>
                            <p:childTnLst>
                              <p:par>
                                <p:cTn id="121" presetID="14" presetClass="entr" presetSubtype="10" fill="hold" nodeType="click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randombar(horizontal)">
                                      <p:cBhvr>
                                        <p:cTn id="1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4" fill="hold" display="0">
                  <p:stCondLst>
                    <p:cond delay="indefinite"/>
                  </p:stCondLst>
                  <p:endCondLst>
                    <p:cond evt="onStopAudio" delay="0">
                      <p:tgtEl>
                        <p:sldTgt/>
                      </p:tgtEl>
                    </p:cond>
                  </p:endCondLst>
                </p:cTn>
                <p:tgtEl>
                  <p:spTgt spid="8"/>
                </p:tgtEl>
              </p:cMediaNode>
            </p:audio>
          </p:childTnLst>
        </p:cTn>
      </p:par>
    </p:tnLst>
    <p:bldLst>
      <p:bldP spid="7" grpId="0" animBg="1"/>
      <p:bldP spid="7"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31" grpId="0" animBg="1"/>
      <p:bldP spid="32" grpId="0" animBg="1"/>
      <p:bldP spid="33" grpId="0" animBg="1"/>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特征提取</a:t>
            </a:r>
            <a:r>
              <a:rPr lang="en-US" altLang="zh-CN" dirty="0"/>
              <a:t>-</a:t>
            </a:r>
            <a:r>
              <a:rPr lang="zh-CN" altLang="en-US" dirty="0"/>
              <a:t>功能性脑网络</a:t>
            </a:r>
            <a:r>
              <a:rPr lang="en-US" altLang="zh-CN" dirty="0"/>
              <a:t>-</a:t>
            </a:r>
            <a:r>
              <a:rPr lang="zh-CN" altLang="en-US" dirty="0"/>
              <a:t>边特征</a:t>
            </a:r>
          </a:p>
        </p:txBody>
      </p:sp>
      <p:sp>
        <p:nvSpPr>
          <p:cNvPr id="3" name="内容占位符 2"/>
          <p:cNvSpPr>
            <a:spLocks noGrp="1"/>
          </p:cNvSpPr>
          <p:nvPr>
            <p:ph idx="1"/>
          </p:nvPr>
        </p:nvSpPr>
        <p:spPr>
          <a:xfrm>
            <a:off x="1295399" y="3106883"/>
            <a:ext cx="8437179" cy="2558370"/>
          </a:xfrm>
        </p:spPr>
        <p:txBody>
          <a:bodyPr>
            <a:normAutofit fontScale="62500" lnSpcReduction="20000"/>
          </a:bodyPr>
          <a:lstStyle/>
          <a:p>
            <a:pPr>
              <a:lnSpc>
                <a:spcPct val="120000"/>
              </a:lnSpc>
            </a:pPr>
            <a:r>
              <a:rPr lang="zh-CN" altLang="zh-CN" sz="3500" dirty="0"/>
              <a:t>设置</a:t>
            </a:r>
            <a:r>
              <a:rPr lang="en-US" altLang="zh-CN" sz="3500" dirty="0"/>
              <a:t>α</a:t>
            </a:r>
            <a:r>
              <a:rPr lang="zh-CN" altLang="zh-CN" sz="3500" dirty="0"/>
              <a:t>值为</a:t>
            </a:r>
            <a:r>
              <a:rPr lang="en-US" altLang="zh-CN" sz="3500" dirty="0"/>
              <a:t>0.05</a:t>
            </a:r>
            <a:r>
              <a:rPr lang="zh-CN" altLang="en-US" sz="3500" dirty="0"/>
              <a:t>、</a:t>
            </a:r>
            <a:r>
              <a:rPr lang="en-US" altLang="zh-CN" sz="3500" dirty="0"/>
              <a:t>0.01</a:t>
            </a:r>
            <a:r>
              <a:rPr lang="zh-CN" altLang="en-US" sz="3500" dirty="0"/>
              <a:t>、</a:t>
            </a:r>
            <a:r>
              <a:rPr lang="en-US" altLang="zh-CN" sz="3500" dirty="0"/>
              <a:t>0.001</a:t>
            </a:r>
            <a:r>
              <a:rPr lang="zh-CN" altLang="zh-CN" sz="3500" dirty="0"/>
              <a:t>时，</a:t>
            </a:r>
            <a:r>
              <a:rPr lang="zh-CN" altLang="en-US" sz="3500" dirty="0"/>
              <a:t>分别</a:t>
            </a:r>
            <a:r>
              <a:rPr lang="zh-CN" altLang="zh-CN" sz="3500" dirty="0"/>
              <a:t>得到</a:t>
            </a:r>
            <a:r>
              <a:rPr lang="en-US" altLang="zh-CN" sz="3500" dirty="0"/>
              <a:t>223</a:t>
            </a:r>
            <a:r>
              <a:rPr lang="zh-CN" altLang="en-US" sz="3500" dirty="0"/>
              <a:t>、</a:t>
            </a:r>
            <a:r>
              <a:rPr lang="en-US" altLang="zh-CN" sz="3500" dirty="0"/>
              <a:t>39</a:t>
            </a:r>
            <a:r>
              <a:rPr lang="zh-CN" altLang="en-US" sz="3500" dirty="0"/>
              <a:t>、</a:t>
            </a:r>
            <a:r>
              <a:rPr lang="en-US" altLang="zh-CN" sz="3500" dirty="0"/>
              <a:t>4</a:t>
            </a:r>
            <a:r>
              <a:rPr lang="zh-CN" altLang="zh-CN" sz="3500" dirty="0"/>
              <a:t>对连接</a:t>
            </a:r>
          </a:p>
          <a:p>
            <a:pPr>
              <a:lnSpc>
                <a:spcPct val="120000"/>
              </a:lnSpc>
            </a:pPr>
            <a:r>
              <a:rPr lang="zh-CN" altLang="zh-CN" sz="3500" dirty="0"/>
              <a:t>选用的特征的差异应该尽可能大</a:t>
            </a:r>
            <a:endParaRPr lang="en-US" altLang="zh-CN" sz="3500" dirty="0"/>
          </a:p>
          <a:p>
            <a:pPr>
              <a:lnSpc>
                <a:spcPct val="120000"/>
              </a:lnSpc>
            </a:pPr>
            <a:r>
              <a:rPr lang="en-US" altLang="zh-CN" sz="3500" dirty="0"/>
              <a:t>4</a:t>
            </a:r>
            <a:r>
              <a:rPr lang="zh-CN" altLang="zh-CN" sz="3500" dirty="0"/>
              <a:t>个连接分别为：</a:t>
            </a:r>
            <a:endParaRPr lang="en-US" altLang="zh-CN" sz="3500" dirty="0"/>
          </a:p>
          <a:p>
            <a:pPr lvl="1">
              <a:lnSpc>
                <a:spcPct val="120000"/>
              </a:lnSpc>
            </a:pPr>
            <a:r>
              <a:rPr lang="zh-CN" altLang="zh-CN" sz="2900" dirty="0"/>
              <a:t>额中回</a:t>
            </a:r>
            <a:r>
              <a:rPr lang="en-US" altLang="zh-CN" sz="2900" dirty="0"/>
              <a:t>—</a:t>
            </a:r>
            <a:r>
              <a:rPr lang="zh-CN" altLang="zh-CN" sz="2900" dirty="0"/>
              <a:t>眶部额下回</a:t>
            </a:r>
            <a:endParaRPr lang="en-US" altLang="zh-CN" sz="2900" dirty="0"/>
          </a:p>
          <a:p>
            <a:pPr lvl="1">
              <a:lnSpc>
                <a:spcPct val="120000"/>
              </a:lnSpc>
            </a:pPr>
            <a:r>
              <a:rPr lang="zh-CN" altLang="zh-CN" sz="2900" dirty="0"/>
              <a:t>内侧和旁扣带脑回</a:t>
            </a:r>
            <a:r>
              <a:rPr lang="en-US" altLang="zh-CN" sz="2900" dirty="0"/>
              <a:t>—</a:t>
            </a:r>
            <a:r>
              <a:rPr lang="zh-CN" altLang="zh-CN" sz="2900" dirty="0"/>
              <a:t>梭状回</a:t>
            </a:r>
            <a:endParaRPr lang="en-US" altLang="zh-CN" sz="2900" dirty="0"/>
          </a:p>
        </p:txBody>
      </p:sp>
      <p:sp>
        <p:nvSpPr>
          <p:cNvPr id="4" name="矩形 3"/>
          <p:cNvSpPr/>
          <p:nvPr/>
        </p:nvSpPr>
        <p:spPr>
          <a:xfrm>
            <a:off x="1512773" y="1646238"/>
            <a:ext cx="10540349" cy="1286250"/>
          </a:xfrm>
          <a:prstGeom prst="rect">
            <a:avLst/>
          </a:prstGeom>
        </p:spPr>
        <p:txBody>
          <a:bodyPr wrap="square">
            <a:spAutoFit/>
          </a:bodyPr>
          <a:lstStyle/>
          <a:p>
            <a:pPr marL="0" marR="0" lvl="0" indent="304800" algn="just" defTabSz="914400" rtl="0" eaLnBrk="1" fontAlgn="auto" latinLnBrk="0" hangingPunct="1">
              <a:lnSpc>
                <a:spcPct val="150000"/>
              </a:lnSpc>
              <a:spcBef>
                <a:spcPts val="0"/>
              </a:spcBef>
              <a:spcAft>
                <a:spcPts val="0"/>
              </a:spcAft>
              <a:buClrTx/>
              <a:buSzTx/>
              <a:buFontTx/>
              <a:buNone/>
              <a:defRPr/>
            </a:pP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脑网络有</a:t>
            </a:r>
            <a:r>
              <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116</a:t>
            </a: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个节点，其相关系数绝对值都太接近</a:t>
            </a:r>
            <a:r>
              <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，方差较小，不利于系数序列的分析，故将该系数矩阵做</a:t>
            </a:r>
            <a:r>
              <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Fisher-Z</a:t>
            </a: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变换，增加分析效率</a:t>
            </a:r>
            <a:endPar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just" defTabSz="914400" rtl="0" eaLnBrk="1" fontAlgn="auto" latinLnBrk="0" hangingPunct="1">
              <a:lnSpc>
                <a:spcPct val="150000"/>
              </a:lnSpc>
              <a:spcBef>
                <a:spcPts val="0"/>
              </a:spcBef>
              <a:spcAft>
                <a:spcPts val="0"/>
              </a:spcAft>
              <a:buClrTx/>
              <a:buSzTx/>
              <a:buFontTx/>
              <a:buNone/>
              <a:defRPr/>
            </a:pP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对连接强度矩阵中每个值进行双样本</a:t>
            </a:r>
            <a:r>
              <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T</a:t>
            </a: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检验，关注</a:t>
            </a:r>
            <a:r>
              <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CN</a:t>
            </a: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组和</a:t>
            </a:r>
            <a:r>
              <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Dementia</a:t>
            </a: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组差异的显著性水平</a:t>
            </a:r>
          </a:p>
        </p:txBody>
      </p:sp>
      <p:pic>
        <p:nvPicPr>
          <p:cNvPr id="6" name="图片 5"/>
          <p:cNvPicPr/>
          <p:nvPr/>
        </p:nvPicPr>
        <p:blipFill>
          <a:blip r:embed="rId5">
            <a:extLst>
              <a:ext uri="{28A0092B-C50C-407E-A947-70E740481C1C}">
                <a14:useLocalDpi xmlns:a14="http://schemas.microsoft.com/office/drawing/2010/main" val="0"/>
              </a:ext>
            </a:extLst>
          </a:blip>
          <a:srcRect/>
          <a:stretch>
            <a:fillRect/>
          </a:stretch>
        </p:blipFill>
        <p:spPr>
          <a:xfrm>
            <a:off x="8208580" y="3558910"/>
            <a:ext cx="3691706" cy="2463518"/>
          </a:xfrm>
          <a:prstGeom prst="rect">
            <a:avLst/>
          </a:prstGeom>
          <a:noFill/>
          <a:ln>
            <a:noFill/>
          </a:ln>
        </p:spPr>
      </p:pic>
      <p:sp>
        <p:nvSpPr>
          <p:cNvPr id="8" name="矩形 7"/>
          <p:cNvSpPr/>
          <p:nvPr/>
        </p:nvSpPr>
        <p:spPr>
          <a:xfrm>
            <a:off x="4442043" y="4708056"/>
            <a:ext cx="4092358" cy="800219"/>
          </a:xfrm>
          <a:prstGeom prst="rect">
            <a:avLst/>
          </a:prstGeom>
        </p:spPr>
        <p:txBody>
          <a:bodyPr wrap="square">
            <a:spAutoFit/>
          </a:bodyPr>
          <a:lstStyle/>
          <a:p>
            <a:pPr marL="457200" marR="0" lvl="1" indent="-182880" algn="l" defTabSz="914400" rtl="0" eaLnBrk="1" fontAlgn="auto" latinLnBrk="0" hangingPunct="1">
              <a:lnSpc>
                <a:spcPct val="100000"/>
              </a:lnSpc>
              <a:spcBef>
                <a:spcPts val="1200"/>
              </a:spcBef>
              <a:spcAft>
                <a:spcPts val="0"/>
              </a:spcAft>
              <a:buClr>
                <a:srgbClr val="D15A3E">
                  <a:lumMod val="75000"/>
                </a:srgbClr>
              </a:buClr>
              <a:buSzPct val="100000"/>
              <a:buFont typeface="Arial" panose="020B0604020202020204" pitchFamily="34" charset="0"/>
              <a:buChar char="▪"/>
              <a:defRPr/>
            </a:pPr>
            <a:r>
              <a:rPr kumimoji="0" lang="zh-CN"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rPr>
              <a:t>眶内额上回</a:t>
            </a: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rPr>
              <a:t>—Cerebelum_3_L</a:t>
            </a:r>
          </a:p>
          <a:p>
            <a:pPr marL="457200" marR="0" lvl="1" indent="-182880" algn="l" defTabSz="914400" rtl="0" eaLnBrk="1" fontAlgn="auto" latinLnBrk="0" hangingPunct="1">
              <a:lnSpc>
                <a:spcPct val="100000"/>
              </a:lnSpc>
              <a:spcBef>
                <a:spcPts val="1200"/>
              </a:spcBef>
              <a:spcAft>
                <a:spcPts val="0"/>
              </a:spcAft>
              <a:buClr>
                <a:srgbClr val="D15A3E">
                  <a:lumMod val="75000"/>
                </a:srgbClr>
              </a:buClr>
              <a:buSzPct val="100000"/>
              <a:buFont typeface="Arial" panose="020B0604020202020204" pitchFamily="34" charset="0"/>
              <a:buChar char="▪"/>
              <a:defRPr/>
            </a:pPr>
            <a:r>
              <a:rPr kumimoji="0" lang="zh-CN"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rPr>
              <a:t>舌回（左）</a:t>
            </a: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rPr>
              <a:t>—</a:t>
            </a:r>
            <a:r>
              <a:rPr kumimoji="0" lang="zh-CN"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mn-cs"/>
              </a:rPr>
              <a:t>颞上回（左）</a:t>
            </a:r>
          </a:p>
        </p:txBody>
      </p:sp>
      <p:pic>
        <p:nvPicPr>
          <p:cNvPr id="28" name="音频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3782">
        <p:fade/>
      </p:transition>
    </mc:Choice>
    <mc:Fallback xmlns="">
      <p:transition spd="med" advTm="237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特征提取</a:t>
            </a:r>
            <a:r>
              <a:rPr lang="en-US" altLang="zh-CN" dirty="0"/>
              <a:t>-</a:t>
            </a:r>
            <a:r>
              <a:rPr lang="zh-CN" altLang="en-US" dirty="0"/>
              <a:t>功能性脑网络</a:t>
            </a:r>
            <a:r>
              <a:rPr lang="en-US" altLang="zh-CN" dirty="0"/>
              <a:t>-</a:t>
            </a:r>
            <a:r>
              <a:rPr lang="zh-CN" altLang="en-US" dirty="0"/>
              <a:t>节点特征</a:t>
            </a:r>
          </a:p>
        </p:txBody>
      </p:sp>
      <p:sp>
        <p:nvSpPr>
          <p:cNvPr id="4" name="矩形 3"/>
          <p:cNvSpPr/>
          <p:nvPr/>
        </p:nvSpPr>
        <p:spPr>
          <a:xfrm>
            <a:off x="1512773" y="1646238"/>
            <a:ext cx="10540349" cy="1286250"/>
          </a:xfrm>
          <a:prstGeom prst="rect">
            <a:avLst/>
          </a:prstGeom>
        </p:spPr>
        <p:txBody>
          <a:bodyPr wrap="square">
            <a:spAutoFit/>
          </a:bodyPr>
          <a:lstStyle/>
          <a:p>
            <a:pPr marL="0" marR="0" lvl="0" indent="304800" algn="just" defTabSz="914400" rtl="0" eaLnBrk="1" fontAlgn="auto" latinLnBrk="0" hangingPunct="1">
              <a:lnSpc>
                <a:spcPct val="150000"/>
              </a:lnSpc>
              <a:spcBef>
                <a:spcPts val="0"/>
              </a:spcBef>
              <a:spcAft>
                <a:spcPts val="0"/>
              </a:spcAft>
              <a:buClrTx/>
              <a:buSzTx/>
              <a:buFontTx/>
              <a:buNone/>
              <a:defRPr/>
            </a:pP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取连接强度的绝对值，并设置阈值</a:t>
            </a:r>
            <a:r>
              <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S</a:t>
            </a: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，将关联矩阵转化成二值矩阵，获得功能性脑网络的邻接矩阵</a:t>
            </a:r>
            <a:endPar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just" defTabSz="914400" rtl="0" eaLnBrk="1" fontAlgn="auto" latinLnBrk="0" hangingPunct="1">
              <a:lnSpc>
                <a:spcPct val="150000"/>
              </a:lnSpc>
              <a:spcBef>
                <a:spcPts val="0"/>
              </a:spcBef>
              <a:spcAft>
                <a:spcPts val="0"/>
              </a:spcAft>
              <a:buClrTx/>
              <a:buSzTx/>
              <a:buFontTx/>
              <a:buNone/>
              <a:defRPr/>
            </a:pP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根据小世界属性原则，设定稀疏度参数为</a:t>
            </a:r>
            <a:r>
              <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5%~35%</a:t>
            </a: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，以</a:t>
            </a:r>
            <a:r>
              <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作为步长，共得到</a:t>
            </a:r>
            <a:r>
              <a:rPr kumimoji="0" lang="en-US" altLang="zh-CN"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1800" b="1" i="1" u="none" strike="noStrike" kern="1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个稀疏度下生成的功能性脑网络</a:t>
            </a:r>
          </a:p>
        </p:txBody>
      </p:sp>
      <p:pic>
        <p:nvPicPr>
          <p:cNvPr id="5" name="图片 4"/>
          <p:cNvPicPr>
            <a:picLocks noChangeAspect="1"/>
          </p:cNvPicPr>
          <p:nvPr/>
        </p:nvPicPr>
        <p:blipFill>
          <a:blip r:embed="rId6"/>
          <a:stretch>
            <a:fillRect/>
          </a:stretch>
        </p:blipFill>
        <p:spPr>
          <a:xfrm>
            <a:off x="7686398" y="2656384"/>
            <a:ext cx="4092359" cy="3273888"/>
          </a:xfrm>
          <a:prstGeom prst="rect">
            <a:avLst/>
          </a:prstGeom>
        </p:spPr>
      </p:pic>
      <p:grpSp>
        <p:nvGrpSpPr>
          <p:cNvPr id="10" name="组合 9"/>
          <p:cNvGrpSpPr/>
          <p:nvPr/>
        </p:nvGrpSpPr>
        <p:grpSpPr>
          <a:xfrm>
            <a:off x="5863732" y="2755667"/>
            <a:ext cx="6000750" cy="3025076"/>
            <a:chOff x="5863732" y="2755667"/>
            <a:chExt cx="6000750" cy="3025076"/>
          </a:xfrm>
        </p:grpSpPr>
        <p:pic>
          <p:nvPicPr>
            <p:cNvPr id="7" name="图片 6"/>
            <p:cNvPicPr>
              <a:picLocks noChangeAspect="1"/>
            </p:cNvPicPr>
            <p:nvPr/>
          </p:nvPicPr>
          <p:blipFill>
            <a:blip r:embed="rId7"/>
            <a:stretch>
              <a:fillRect/>
            </a:stretch>
          </p:blipFill>
          <p:spPr>
            <a:xfrm>
              <a:off x="5863732" y="2755667"/>
              <a:ext cx="5915025" cy="1390650"/>
            </a:xfrm>
            <a:prstGeom prst="rect">
              <a:avLst/>
            </a:prstGeom>
          </p:spPr>
        </p:pic>
        <p:pic>
          <p:nvPicPr>
            <p:cNvPr id="9" name="图片 8"/>
            <p:cNvPicPr>
              <a:picLocks noChangeAspect="1"/>
            </p:cNvPicPr>
            <p:nvPr/>
          </p:nvPicPr>
          <p:blipFill>
            <a:blip r:embed="rId8"/>
            <a:stretch>
              <a:fillRect/>
            </a:stretch>
          </p:blipFill>
          <p:spPr>
            <a:xfrm>
              <a:off x="5863732" y="4304368"/>
              <a:ext cx="6000750" cy="1476375"/>
            </a:xfrm>
            <a:prstGeom prst="rect">
              <a:avLst/>
            </a:prstGeom>
          </p:spPr>
        </p:pic>
      </p:grpSp>
      <p:grpSp>
        <p:nvGrpSpPr>
          <p:cNvPr id="13" name="组合 12"/>
          <p:cNvGrpSpPr/>
          <p:nvPr/>
        </p:nvGrpSpPr>
        <p:grpSpPr>
          <a:xfrm>
            <a:off x="6518470" y="3164866"/>
            <a:ext cx="4828782" cy="1714500"/>
            <a:chOff x="6518470" y="3164866"/>
            <a:chExt cx="4828782" cy="1714500"/>
          </a:xfrm>
        </p:grpSpPr>
        <p:pic>
          <p:nvPicPr>
            <p:cNvPr id="11" name="图片 10"/>
            <p:cNvPicPr/>
            <p:nvPr/>
          </p:nvPicPr>
          <p:blipFill>
            <a:blip r:embed="rId9" cstate="print">
              <a:extLst>
                <a:ext uri="{28A0092B-C50C-407E-A947-70E740481C1C}">
                  <a14:useLocalDpi xmlns:a14="http://schemas.microsoft.com/office/drawing/2010/main" val="0"/>
                </a:ext>
              </a:extLst>
            </a:blip>
            <a:srcRect/>
            <a:stretch>
              <a:fillRect/>
            </a:stretch>
          </p:blipFill>
          <p:spPr>
            <a:xfrm>
              <a:off x="6518470" y="3164866"/>
              <a:ext cx="2213610" cy="1714500"/>
            </a:xfrm>
            <a:prstGeom prst="rect">
              <a:avLst/>
            </a:prstGeom>
            <a:noFill/>
            <a:ln>
              <a:noFill/>
            </a:ln>
          </p:spPr>
        </p:pic>
        <p:pic>
          <p:nvPicPr>
            <p:cNvPr id="12" name="图片 11"/>
            <p:cNvPicPr/>
            <p:nvPr/>
          </p:nvPicPr>
          <p:blipFill>
            <a:blip r:embed="rId10"/>
            <a:stretch>
              <a:fillRect/>
            </a:stretch>
          </p:blipFill>
          <p:spPr>
            <a:xfrm>
              <a:off x="9118402" y="3164866"/>
              <a:ext cx="2228850" cy="1673860"/>
            </a:xfrm>
            <a:prstGeom prst="rect">
              <a:avLst/>
            </a:prstGeom>
          </p:spPr>
        </p:pic>
      </p:grpSp>
      <p:pic>
        <p:nvPicPr>
          <p:cNvPr id="14" name="图片 13"/>
          <p:cNvPicPr/>
          <p:nvPr/>
        </p:nvPicPr>
        <p:blipFill>
          <a:blip r:embed="rId11">
            <a:extLst>
              <a:ext uri="{28A0092B-C50C-407E-A947-70E740481C1C}">
                <a14:useLocalDpi xmlns:a14="http://schemas.microsoft.com/office/drawing/2010/main" val="0"/>
              </a:ext>
            </a:extLst>
          </a:blip>
          <a:srcRect/>
          <a:stretch>
            <a:fillRect/>
          </a:stretch>
        </p:blipFill>
        <p:spPr>
          <a:xfrm>
            <a:off x="6713613" y="2580343"/>
            <a:ext cx="5019675" cy="3448050"/>
          </a:xfrm>
          <a:prstGeom prst="rect">
            <a:avLst/>
          </a:prstGeom>
          <a:noFill/>
          <a:ln>
            <a:noFill/>
          </a:ln>
        </p:spPr>
      </p:pic>
      <p:sp>
        <p:nvSpPr>
          <p:cNvPr id="3" name="内容占位符 2"/>
          <p:cNvSpPr>
            <a:spLocks noGrp="1"/>
          </p:cNvSpPr>
          <p:nvPr>
            <p:ph idx="1"/>
          </p:nvPr>
        </p:nvSpPr>
        <p:spPr>
          <a:xfrm>
            <a:off x="1295399" y="3106882"/>
            <a:ext cx="10437889" cy="2922673"/>
          </a:xfrm>
        </p:spPr>
        <p:txBody>
          <a:bodyPr>
            <a:normAutofit/>
          </a:bodyPr>
          <a:lstStyle/>
          <a:p>
            <a:pPr>
              <a:lnSpc>
                <a:spcPct val="120000"/>
              </a:lnSpc>
            </a:pPr>
            <a:r>
              <a:rPr lang="zh-CN" altLang="en-US" dirty="0"/>
              <a:t>设计</a:t>
            </a:r>
            <a:r>
              <a:rPr lang="en-US" altLang="zh-CN" dirty="0"/>
              <a:t>Correlation2Map</a:t>
            </a:r>
            <a:r>
              <a:rPr lang="zh-CN" altLang="en-US" dirty="0"/>
              <a:t>函数</a:t>
            </a:r>
            <a:endParaRPr lang="zh-CN" altLang="zh-CN" dirty="0"/>
          </a:p>
          <a:p>
            <a:pPr>
              <a:lnSpc>
                <a:spcPct val="120000"/>
              </a:lnSpc>
            </a:pPr>
            <a:r>
              <a:rPr lang="zh-CN" altLang="en-US" dirty="0"/>
              <a:t>可视化显示稀疏邻接矩阵</a:t>
            </a:r>
            <a:endParaRPr lang="en-US" altLang="zh-CN" dirty="0"/>
          </a:p>
          <a:p>
            <a:pPr>
              <a:lnSpc>
                <a:spcPct val="120000"/>
              </a:lnSpc>
            </a:pPr>
            <a:r>
              <a:rPr lang="zh-CN" altLang="en-US" dirty="0"/>
              <a:t>提取每个节点度和中介中心性</a:t>
            </a:r>
            <a:endParaRPr lang="en-US" altLang="zh-CN" dirty="0"/>
          </a:p>
          <a:p>
            <a:pPr>
              <a:lnSpc>
                <a:spcPct val="120000"/>
              </a:lnSpc>
            </a:pPr>
            <a:r>
              <a:rPr lang="zh-CN" altLang="en-US" dirty="0"/>
              <a:t>对结果进行</a:t>
            </a:r>
            <a:r>
              <a:rPr lang="en-US" altLang="zh-CN" dirty="0"/>
              <a:t>T</a:t>
            </a:r>
            <a:r>
              <a:rPr lang="zh-CN" altLang="en-US" dirty="0"/>
              <a:t>检验和特征提取</a:t>
            </a:r>
            <a:endParaRPr lang="en-US" altLang="zh-CN" dirty="0"/>
          </a:p>
          <a:p>
            <a:pPr>
              <a:lnSpc>
                <a:spcPct val="120000"/>
              </a:lnSpc>
            </a:pPr>
            <a:r>
              <a:rPr lang="zh-CN" altLang="en-US" dirty="0"/>
              <a:t>稀疏度参数为</a:t>
            </a:r>
            <a:r>
              <a:rPr lang="en-US" altLang="zh-CN" dirty="0"/>
              <a:t>5%</a:t>
            </a:r>
            <a:r>
              <a:rPr lang="zh-CN" altLang="en-US" dirty="0"/>
              <a:t>时丘脑及稀疏度参数</a:t>
            </a:r>
            <a:r>
              <a:rPr lang="en-US" altLang="zh-CN" dirty="0"/>
              <a:t>25%</a:t>
            </a:r>
            <a:r>
              <a:rPr lang="zh-CN" altLang="en-US" dirty="0"/>
              <a:t>时颞下回的中介中心性可以做特征</a:t>
            </a:r>
            <a:endParaRPr lang="en-US" altLang="zh-CN" sz="2000" dirty="0"/>
          </a:p>
        </p:txBody>
      </p:sp>
      <p:pic>
        <p:nvPicPr>
          <p:cNvPr id="15" name="图片 14"/>
          <p:cNvPicPr>
            <a:picLocks noChangeAspect="1"/>
          </p:cNvPicPr>
          <p:nvPr/>
        </p:nvPicPr>
        <p:blipFill>
          <a:blip r:embed="rId12"/>
          <a:stretch>
            <a:fillRect/>
          </a:stretch>
        </p:blipFill>
        <p:spPr>
          <a:xfrm>
            <a:off x="7653594" y="2687913"/>
            <a:ext cx="3139712" cy="2773920"/>
          </a:xfrm>
          <a:prstGeom prst="rect">
            <a:avLst/>
          </a:prstGeom>
        </p:spPr>
      </p:pic>
      <p:pic>
        <p:nvPicPr>
          <p:cNvPr id="25" name="音频 2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32921">
        <p:fade/>
      </p:transition>
    </mc:Choice>
    <mc:Fallback xmlns="">
      <p:transition spd="med" advTm="329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1" dur="500"/>
                                        <p:tgtEl>
                                          <p:spTgt spid="3">
                                            <p:txEl>
                                              <p:pRg st="0" end="0"/>
                                            </p:txEl>
                                          </p:spTgt>
                                        </p:tgtEl>
                                      </p:cBhvr>
                                    </p:animEffect>
                                  </p:childTnLst>
                                </p:cTn>
                              </p:par>
                              <p:par>
                                <p:cTn id="12" presetID="14"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xit" presetSubtype="10" fill="hold" nodeType="clickEffect">
                                  <p:stCondLst>
                                    <p:cond delay="0"/>
                                  </p:stCondLst>
                                  <p:childTnLst>
                                    <p:animEffect transition="out" filter="randombar(horizontal)">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4"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xit" presetSubtype="10" fill="hold" nodeType="clickEffect">
                                  <p:stCondLst>
                                    <p:cond delay="0"/>
                                  </p:stCondLst>
                                  <p:childTnLst>
                                    <p:animEffect transition="out" filter="randombar(horizontal)">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4" presetClass="entr" presetSubtype="1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3" dur="500"/>
                                        <p:tgtEl>
                                          <p:spTgt spid="3">
                                            <p:txEl>
                                              <p:pRg st="2" end="2"/>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nodeType="clickEffect">
                                  <p:stCondLst>
                                    <p:cond delay="0"/>
                                  </p:stCondLst>
                                  <p:childTnLst>
                                    <p:animEffect transition="out" filter="randombar(horizontal)">
                                      <p:cBhvr>
                                        <p:cTn id="40" dur="500"/>
                                        <p:tgtEl>
                                          <p:spTgt spid="13"/>
                                        </p:tgtEl>
                                      </p:cBhvr>
                                    </p:animEffect>
                                    <p:set>
                                      <p:cBhvr>
                                        <p:cTn id="41" dur="1" fill="hold">
                                          <p:stCondLst>
                                            <p:cond delay="499"/>
                                          </p:stCondLst>
                                        </p:cTn>
                                        <p:tgtEl>
                                          <p:spTgt spid="13"/>
                                        </p:tgtEl>
                                        <p:attrNameLst>
                                          <p:attrName>style.visibility</p:attrName>
                                        </p:attrNameLst>
                                      </p:cBhvr>
                                      <p:to>
                                        <p:strVal val="hidden"/>
                                      </p:to>
                                    </p:set>
                                  </p:childTnLst>
                                </p:cTn>
                              </p:par>
                              <p:par>
                                <p:cTn id="42" presetID="14" presetClass="entr" presetSubtype="10" fill="hold" nodeType="with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4" dur="500"/>
                                        <p:tgtEl>
                                          <p:spTgt spid="3">
                                            <p:txEl>
                                              <p:pRg st="3" end="3"/>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randombar(horizontal)">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nodeType="clickEffect">
                                  <p:stCondLst>
                                    <p:cond delay="0"/>
                                  </p:stCondLst>
                                  <p:childTnLst>
                                    <p:animEffect transition="out" filter="randombar(horizontal)">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57" dur="500"/>
                                        <p:tgtEl>
                                          <p:spTgt spid="3">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randombar(horizontal)">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2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312035"/>
            <a:ext cx="9601200" cy="2972435"/>
          </a:xfrm>
        </p:spPr>
        <p:txBody>
          <a:bodyPr rtlCol="0"/>
          <a:lstStyle/>
          <a:p>
            <a:pPr rtl="0"/>
            <a:r>
              <a:rPr lang="en-US" altLang="zh-CN" sz="5400" dirty="0">
                <a:latin typeface="微软雅黑" panose="020B0503020204020204" pitchFamily="34" charset="-122"/>
                <a:ea typeface="微软雅黑" panose="020B0503020204020204" pitchFamily="34" charset="-122"/>
                <a:sym typeface="Arial" panose="020B0604020202020204" pitchFamily="34" charset="0"/>
              </a:rPr>
              <a:t>fMRI</a:t>
            </a:r>
            <a:r>
              <a:rPr lang="zh-CN" altLang="en-US" sz="5400" dirty="0">
                <a:latin typeface="微软雅黑" panose="020B0503020204020204" pitchFamily="34" charset="-122"/>
                <a:ea typeface="微软雅黑" panose="020B0503020204020204" pitchFamily="34" charset="-122"/>
                <a:sym typeface="Arial" panose="020B0604020202020204" pitchFamily="34" charset="0"/>
              </a:rPr>
              <a:t>统计分析</a:t>
            </a:r>
          </a:p>
        </p:txBody>
      </p:sp>
      <p:sp>
        <p:nvSpPr>
          <p:cNvPr id="3" name="文本占位符 2"/>
          <p:cNvSpPr>
            <a:spLocks noGrp="1"/>
          </p:cNvSpPr>
          <p:nvPr>
            <p:ph type="body" idx="1"/>
          </p:nvPr>
        </p:nvSpPr>
        <p:spPr/>
        <p:txBody>
          <a:bodyPr rtlCol="0"/>
          <a:lstStyle/>
          <a:p>
            <a:pPr rtl="0"/>
            <a:r>
              <a:rPr lang="zh-CN" altLang="en-US" dirty="0">
                <a:latin typeface="微软雅黑" panose="020B0503020204020204" pitchFamily="34" charset="-122"/>
                <a:ea typeface="微软雅黑" panose="020B0503020204020204" pitchFamily="34" charset="-122"/>
                <a:sym typeface="Arial" panose="020B0604020202020204" pitchFamily="34" charset="0"/>
              </a:rPr>
              <a:t>质量控制、统计分析过程、结果展示</a:t>
            </a: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556">
        <p:fade/>
      </p:transition>
    </mc:Choice>
    <mc:Fallback xmlns="">
      <p:transition spd="med" advTm="55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微软雅黑" panose="020B0503020204020204" pitchFamily="34" charset="-122"/>
                <a:ea typeface="微软雅黑" panose="020B0503020204020204" pitchFamily="34" charset="-122"/>
                <a:sym typeface="Arial" panose="020B0604020202020204" pitchFamily="34" charset="0"/>
              </a:rPr>
              <a:t>质量控制（</a:t>
            </a:r>
            <a:r>
              <a:rPr lang="en-US" altLang="zh-CN" dirty="0">
                <a:latin typeface="微软雅黑" panose="020B0503020204020204" pitchFamily="34" charset="-122"/>
                <a:ea typeface="微软雅黑" panose="020B0503020204020204" pitchFamily="34" charset="-122"/>
                <a:sym typeface="Arial" panose="020B0604020202020204" pitchFamily="34" charset="0"/>
              </a:rPr>
              <a:t>QC</a:t>
            </a:r>
            <a:r>
              <a:rPr lang="zh-CN" altLang="en-US" dirty="0">
                <a:latin typeface="微软雅黑" panose="020B0503020204020204" pitchFamily="34" charset="-122"/>
                <a:ea typeface="微软雅黑" panose="020B0503020204020204" pitchFamily="34" charset="-122"/>
                <a:sym typeface="Arial" panose="020B0604020202020204" pitchFamily="34" charset="0"/>
              </a:rPr>
              <a:t>）</a:t>
            </a:r>
          </a:p>
        </p:txBody>
      </p:sp>
      <p:sp>
        <p:nvSpPr>
          <p:cNvPr id="5" name="内容占位符 4"/>
          <p:cNvSpPr>
            <a:spLocks noGrp="1"/>
          </p:cNvSpPr>
          <p:nvPr>
            <p:ph sz="half" idx="2"/>
          </p:nvPr>
        </p:nvSpPr>
        <p:spPr>
          <a:xfrm>
            <a:off x="756920" y="1783715"/>
            <a:ext cx="10678160" cy="4389120"/>
          </a:xfrm>
        </p:spPr>
        <p:txBody>
          <a:bodyPr>
            <a:noAutofit/>
          </a:bodyPr>
          <a:lstStyle/>
          <a:p>
            <a:pPr>
              <a:lnSpc>
                <a:spcPct val="100000"/>
              </a:lnSpc>
            </a:pPr>
            <a:r>
              <a:rPr lang="zh-CN" altLang="en-US" b="1" dirty="0">
                <a:solidFill>
                  <a:schemeClr val="accent3"/>
                </a:solidFill>
              </a:rPr>
              <a:t>Raw T1和Raw Fun：</a:t>
            </a:r>
            <a:r>
              <a:rPr lang="zh-CN" altLang="en-US" dirty="0"/>
              <a:t>原始图像评分及评价；图像叠加到模板上直接观察</a:t>
            </a:r>
          </a:p>
          <a:p>
            <a:pPr>
              <a:lnSpc>
                <a:spcPct val="100000"/>
              </a:lnSpc>
            </a:pPr>
            <a:r>
              <a:rPr lang="zh-CN" altLang="en-US" b="1" dirty="0">
                <a:solidFill>
                  <a:schemeClr val="accent3"/>
                </a:solidFill>
              </a:rPr>
              <a:t>Normalization：</a:t>
            </a:r>
            <a:r>
              <a:rPr lang="zh-CN" altLang="en-US" dirty="0">
                <a:sym typeface="+mn-ea"/>
              </a:rPr>
              <a:t>对比</a:t>
            </a:r>
            <a:r>
              <a:rPr lang="zh-CN" altLang="en-US" dirty="0"/>
              <a:t>各受试者</a:t>
            </a:r>
            <a:r>
              <a:rPr lang="zh-CN" altLang="en-US" i="1" dirty="0">
                <a:solidFill>
                  <a:schemeClr val="accent1"/>
                </a:solidFill>
              </a:rPr>
              <a:t>MNI空间功能像与MNI空间模板像</a:t>
            </a:r>
            <a:endParaRPr lang="zh-CN" altLang="en-US" dirty="0"/>
          </a:p>
          <a:p>
            <a:pPr>
              <a:lnSpc>
                <a:spcPct val="100000"/>
              </a:lnSpc>
            </a:pPr>
            <a:r>
              <a:rPr lang="zh-CN" altLang="en-US" b="1" dirty="0">
                <a:solidFill>
                  <a:schemeClr val="accent3"/>
                </a:solidFill>
              </a:rPr>
              <a:t>Threshold QC score：</a:t>
            </a:r>
            <a:r>
              <a:rPr lang="zh-CN" altLang="en-US" dirty="0"/>
              <a:t>根据QC评分筛选图像</a:t>
            </a:r>
          </a:p>
          <a:p>
            <a:pPr>
              <a:lnSpc>
                <a:spcPct val="100000"/>
              </a:lnSpc>
            </a:pPr>
            <a:r>
              <a:rPr lang="zh-CN" altLang="en-US" b="1" dirty="0">
                <a:solidFill>
                  <a:schemeClr val="accent3"/>
                </a:solidFill>
                <a:latin typeface="Arial" panose="020B0604020202020204" pitchFamily="34" charset="0"/>
                <a:sym typeface="Arial" panose="020B0604020202020204" pitchFamily="34" charset="0"/>
              </a:rPr>
              <a:t>Generate </a:t>
            </a:r>
            <a:r>
              <a:rPr lang="en-US" altLang="zh-CN" b="1" dirty="0">
                <a:solidFill>
                  <a:schemeClr val="accent3"/>
                </a:solidFill>
                <a:latin typeface="Arial" panose="020B0604020202020204" pitchFamily="34" charset="0"/>
                <a:sym typeface="Arial" panose="020B0604020202020204" pitchFamily="34" charset="0"/>
              </a:rPr>
              <a:t>G</a:t>
            </a:r>
            <a:r>
              <a:rPr lang="zh-CN" altLang="en-US" b="1" dirty="0">
                <a:solidFill>
                  <a:schemeClr val="accent3"/>
                </a:solidFill>
                <a:latin typeface="Arial" panose="020B0604020202020204" pitchFamily="34" charset="0"/>
                <a:sym typeface="Arial" panose="020B0604020202020204" pitchFamily="34" charset="0"/>
              </a:rPr>
              <a:t>roup </a:t>
            </a:r>
            <a:r>
              <a:rPr lang="en-US" altLang="zh-CN" b="1" dirty="0">
                <a:solidFill>
                  <a:schemeClr val="accent3"/>
                </a:solidFill>
                <a:latin typeface="Arial" panose="020B0604020202020204" pitchFamily="34" charset="0"/>
                <a:sym typeface="Arial" panose="020B0604020202020204" pitchFamily="34" charset="0"/>
              </a:rPr>
              <a:t>M</a:t>
            </a:r>
            <a:r>
              <a:rPr lang="zh-CN" altLang="en-US" b="1" dirty="0">
                <a:solidFill>
                  <a:schemeClr val="accent3"/>
                </a:solidFill>
                <a:latin typeface="Arial" panose="020B0604020202020204" pitchFamily="34" charset="0"/>
                <a:sym typeface="Arial" panose="020B0604020202020204" pitchFamily="34" charset="0"/>
              </a:rPr>
              <a:t>ask</a:t>
            </a:r>
            <a:r>
              <a:rPr lang="en-US" altLang="zh-CN" b="1" dirty="0">
                <a:solidFill>
                  <a:schemeClr val="accent3"/>
                </a:solidFill>
                <a:latin typeface="Arial" panose="020B0604020202020204" pitchFamily="34" charset="0"/>
                <a:sym typeface="Arial" panose="020B0604020202020204" pitchFamily="34" charset="0"/>
              </a:rPr>
              <a:t>s</a:t>
            </a:r>
            <a:r>
              <a:rPr lang="zh-CN" altLang="en-US" b="1" dirty="0">
                <a:solidFill>
                  <a:schemeClr val="accent3"/>
                </a:solidFill>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选定</a:t>
            </a:r>
            <a:r>
              <a:rPr lang="zh-CN" altLang="en-US" i="1" dirty="0">
                <a:solidFill>
                  <a:schemeClr val="accent1"/>
                </a:solidFill>
                <a:latin typeface="Arial" panose="020B0604020202020204" pitchFamily="34" charset="0"/>
                <a:sym typeface="Arial" panose="020B0604020202020204" pitchFamily="34" charset="0"/>
              </a:rPr>
              <a:t>重叠比例</a:t>
            </a:r>
            <a:r>
              <a:rPr lang="zh-CN" altLang="en-US" dirty="0">
                <a:latin typeface="Arial" panose="020B0604020202020204" pitchFamily="34" charset="0"/>
                <a:sym typeface="Arial" panose="020B0604020202020204" pitchFamily="34" charset="0"/>
              </a:rPr>
              <a:t>，根据</a:t>
            </a:r>
            <a:r>
              <a:rPr lang="en-US" altLang="zh-CN" dirty="0">
                <a:latin typeface="Arial" panose="020B0604020202020204" pitchFamily="34" charset="0"/>
                <a:sym typeface="Arial" panose="020B0604020202020204" pitchFamily="34" charset="0"/>
              </a:rPr>
              <a:t>10</a:t>
            </a:r>
            <a:r>
              <a:rPr lang="zh-CN" altLang="en-US" dirty="0">
                <a:latin typeface="Arial" panose="020B0604020202020204" pitchFamily="34" charset="0"/>
                <a:sym typeface="Arial" panose="020B0604020202020204" pitchFamily="34" charset="0"/>
              </a:rPr>
              <a:t>名受试者EPI空间和MNI空间的Mask制作</a:t>
            </a:r>
          </a:p>
          <a:p>
            <a:pPr>
              <a:lnSpc>
                <a:spcPct val="100000"/>
              </a:lnSpc>
            </a:pPr>
            <a:r>
              <a:rPr lang="zh-CN" altLang="en-US" b="1" dirty="0">
                <a:solidFill>
                  <a:schemeClr val="accent3"/>
                </a:solidFill>
                <a:latin typeface="Arial" panose="020B0604020202020204" pitchFamily="34" charset="0"/>
                <a:sym typeface="Arial" panose="020B0604020202020204" pitchFamily="34" charset="0"/>
              </a:rPr>
              <a:t>Threshold </a:t>
            </a:r>
            <a:r>
              <a:rPr lang="en-US" altLang="zh-CN" b="1" dirty="0">
                <a:solidFill>
                  <a:schemeClr val="accent3"/>
                </a:solidFill>
                <a:latin typeface="Arial" panose="020B0604020202020204" pitchFamily="34" charset="0"/>
                <a:sym typeface="Arial" panose="020B0604020202020204" pitchFamily="34" charset="0"/>
              </a:rPr>
              <a:t>C</a:t>
            </a:r>
            <a:r>
              <a:rPr lang="zh-CN" altLang="en-US" b="1" dirty="0">
                <a:solidFill>
                  <a:schemeClr val="accent3"/>
                </a:solidFill>
                <a:latin typeface="Arial" panose="020B0604020202020204" pitchFamily="34" charset="0"/>
                <a:sym typeface="Arial" panose="020B0604020202020204" pitchFamily="34" charset="0"/>
              </a:rPr>
              <a:t>overage：</a:t>
            </a:r>
            <a:r>
              <a:rPr lang="zh-CN" altLang="en-US" dirty="0">
                <a:latin typeface="Arial" panose="020B0604020202020204" pitchFamily="34" charset="0"/>
                <a:sym typeface="Arial" panose="020B0604020202020204" pitchFamily="34" charset="0"/>
              </a:rPr>
              <a:t>根据</a:t>
            </a:r>
            <a:r>
              <a:rPr lang="zh-CN" altLang="en-US" i="1" dirty="0">
                <a:solidFill>
                  <a:schemeClr val="accent1"/>
                </a:solidFill>
                <a:latin typeface="Arial" panose="020B0604020202020204" pitchFamily="34" charset="0"/>
                <a:sym typeface="Arial" panose="020B0604020202020204" pitchFamily="34" charset="0"/>
              </a:rPr>
              <a:t>fMRI图像与group mask之间的重叠率</a:t>
            </a:r>
            <a:r>
              <a:rPr lang="zh-CN" altLang="en-US" dirty="0">
                <a:latin typeface="Arial" panose="020B0604020202020204" pitchFamily="34" charset="0"/>
                <a:sym typeface="Arial" panose="020B0604020202020204" pitchFamily="34" charset="0"/>
              </a:rPr>
              <a:t>筛选图像</a:t>
            </a:r>
          </a:p>
          <a:p>
            <a:pPr>
              <a:lnSpc>
                <a:spcPct val="100000"/>
              </a:lnSpc>
            </a:pPr>
            <a:r>
              <a:rPr lang="zh-CN" altLang="en-US" b="1" dirty="0">
                <a:solidFill>
                  <a:schemeClr val="accent3"/>
                </a:solidFill>
                <a:latin typeface="Arial" panose="020B0604020202020204" pitchFamily="34" charset="0"/>
                <a:sym typeface="Arial" panose="020B0604020202020204" pitchFamily="34" charset="0"/>
              </a:rPr>
              <a:t>Motion Report：</a:t>
            </a:r>
            <a:r>
              <a:rPr lang="zh-CN" altLang="en-US" dirty="0">
                <a:latin typeface="Arial" panose="020B0604020202020204" pitchFamily="34" charset="0"/>
                <a:sym typeface="Arial" panose="020B0604020202020204" pitchFamily="34" charset="0"/>
              </a:rPr>
              <a:t>查阅每名被试的</a:t>
            </a:r>
            <a:r>
              <a:rPr lang="en-US" altLang="zh-CN" i="1" dirty="0">
                <a:solidFill>
                  <a:schemeClr val="accent1"/>
                </a:solidFill>
                <a:latin typeface="Arial" panose="020B0604020202020204" pitchFamily="34" charset="0"/>
                <a:sym typeface="Arial" panose="020B0604020202020204" pitchFamily="34" charset="0"/>
              </a:rPr>
              <a:t>mean FD</a:t>
            </a:r>
            <a:r>
              <a:rPr lang="zh-CN" altLang="en-US" i="1" dirty="0">
                <a:solidFill>
                  <a:schemeClr val="accent1"/>
                </a:solidFill>
                <a:latin typeface="Arial" panose="020B0604020202020204" pitchFamily="34" charset="0"/>
                <a:sym typeface="Arial" panose="020B0604020202020204" pitchFamily="34" charset="0"/>
              </a:rPr>
              <a:t>和头动曲线</a:t>
            </a:r>
            <a:endParaRPr lang="zh-CN" altLang="en-US" dirty="0">
              <a:latin typeface="Arial" panose="020B0604020202020204" pitchFamily="34" charset="0"/>
              <a:sym typeface="Arial" panose="020B0604020202020204" pitchFamily="34" charset="0"/>
            </a:endParaRPr>
          </a:p>
          <a:p>
            <a:pPr>
              <a:lnSpc>
                <a:spcPct val="100000"/>
              </a:lnSpc>
            </a:pPr>
            <a:r>
              <a:rPr lang="zh-CN" altLang="en-US" b="1" dirty="0">
                <a:solidFill>
                  <a:schemeClr val="accent3"/>
                </a:solidFill>
                <a:latin typeface="Arial" panose="020B0604020202020204" pitchFamily="34" charset="0"/>
                <a:ea typeface="微软雅黑" panose="020B0503020204020204" pitchFamily="34" charset="-122"/>
                <a:sym typeface="Arial" panose="020B0604020202020204" pitchFamily="34" charset="0"/>
              </a:rPr>
              <a:t>Threshold Motion：</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设置</a:t>
            </a:r>
            <a:r>
              <a:rPr lang="en-US" altLang="zh-CN" dirty="0">
                <a:solidFill>
                  <a:schemeClr val="tx1"/>
                </a:solidFill>
                <a:latin typeface="Arial" panose="020B0604020202020204" pitchFamily="34" charset="0"/>
                <a:ea typeface="微软雅黑" panose="020B0503020204020204" pitchFamily="34" charset="-122"/>
                <a:sym typeface="Arial" panose="020B0604020202020204" pitchFamily="34" charset="0"/>
              </a:rPr>
              <a:t>mean FD</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阈值，对被试进行筛选</a:t>
            </a:r>
          </a:p>
        </p:txBody>
      </p:sp>
      <p:sp>
        <p:nvSpPr>
          <p:cNvPr id="6" name="墨迹 5"/>
          <p:cNvSpPr/>
          <p:nvPr/>
        </p:nvSpPr>
        <p:spPr bwMode="auto">
          <a:xfrm>
            <a:off x="6193800" y="5549040"/>
            <a:ext cx="360" cy="360"/>
          </a:xfrm>
        </p:spPr>
      </p:sp>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6357">
        <p:fade/>
      </p:transition>
    </mc:Choice>
    <mc:Fallback xmlns="">
      <p:transition spd="med" advTm="163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6"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1073" y="469133"/>
            <a:ext cx="9996331" cy="5400000"/>
          </a:xfrm>
          <a:prstGeom prst="rect">
            <a:avLst/>
          </a:prstGeom>
        </p:spPr>
      </p:pic>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8333">
        <p:fade/>
      </p:transition>
    </mc:Choice>
    <mc:Fallback xmlns="">
      <p:transition spd="med" advTm="183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微软雅黑" panose="020B0503020204020204" pitchFamily="34" charset="-122"/>
                <a:ea typeface="微软雅黑" panose="020B0503020204020204" pitchFamily="34" charset="-122"/>
                <a:sym typeface="Arial" panose="020B0604020202020204" pitchFamily="34" charset="0"/>
              </a:rPr>
              <a:t>统计分析过程</a:t>
            </a:r>
          </a:p>
        </p:txBody>
      </p:sp>
      <p:sp>
        <p:nvSpPr>
          <p:cNvPr id="3" name="内容占位符 2"/>
          <p:cNvSpPr>
            <a:spLocks noGrp="1"/>
          </p:cNvSpPr>
          <p:nvPr>
            <p:ph idx="1"/>
          </p:nvPr>
        </p:nvSpPr>
        <p:spPr/>
        <p:txBody>
          <a:bodyPr rtlCol="0"/>
          <a:lstStyle/>
          <a:p>
            <a:pPr marL="0" indent="0" rtl="0">
              <a:buNone/>
            </a:pP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0" name="图片 210" descr="1592819091(1)"/>
          <p:cNvPicPr>
            <a:picLocks noChangeAspect="1"/>
          </p:cNvPicPr>
          <p:nvPr/>
        </p:nvPicPr>
        <p:blipFill>
          <a:blip r:embed="rId5"/>
          <a:stretch>
            <a:fillRect/>
          </a:stretch>
        </p:blipFill>
        <p:spPr>
          <a:xfrm>
            <a:off x="2294890" y="4377055"/>
            <a:ext cx="2580640" cy="1685290"/>
          </a:xfrm>
          <a:prstGeom prst="rect">
            <a:avLst/>
          </a:prstGeom>
        </p:spPr>
      </p:pic>
      <p:pic>
        <p:nvPicPr>
          <p:cNvPr id="301" name="图片 301" descr="1592984621(1)"/>
          <p:cNvPicPr>
            <a:picLocks noChangeAspect="1"/>
          </p:cNvPicPr>
          <p:nvPr/>
        </p:nvPicPr>
        <p:blipFill>
          <a:blip r:embed="rId6"/>
          <a:stretch>
            <a:fillRect/>
          </a:stretch>
        </p:blipFill>
        <p:spPr>
          <a:xfrm>
            <a:off x="4875530" y="4377055"/>
            <a:ext cx="2440940" cy="1685290"/>
          </a:xfrm>
          <a:prstGeom prst="rect">
            <a:avLst/>
          </a:prstGeom>
        </p:spPr>
      </p:pic>
      <p:sp>
        <p:nvSpPr>
          <p:cNvPr id="6" name="文本框 5"/>
          <p:cNvSpPr txBox="1"/>
          <p:nvPr/>
        </p:nvSpPr>
        <p:spPr>
          <a:xfrm>
            <a:off x="2666365" y="6249670"/>
            <a:ext cx="159766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FDR</a:t>
            </a:r>
          </a:p>
        </p:txBody>
      </p:sp>
      <p:sp>
        <p:nvSpPr>
          <p:cNvPr id="4" name="文本框 3"/>
          <p:cNvSpPr txBox="1"/>
          <p:nvPr/>
        </p:nvSpPr>
        <p:spPr>
          <a:xfrm>
            <a:off x="5297170" y="6249670"/>
            <a:ext cx="159766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GRF</a:t>
            </a:r>
          </a:p>
        </p:txBody>
      </p:sp>
      <p:pic>
        <p:nvPicPr>
          <p:cNvPr id="218" name="图片 218" descr="1592831031(1)"/>
          <p:cNvPicPr>
            <a:picLocks noChangeAspect="1"/>
          </p:cNvPicPr>
          <p:nvPr/>
        </p:nvPicPr>
        <p:blipFill>
          <a:blip r:embed="rId7"/>
          <a:stretch>
            <a:fillRect/>
          </a:stretch>
        </p:blipFill>
        <p:spPr>
          <a:xfrm>
            <a:off x="7316470" y="4377055"/>
            <a:ext cx="2760980" cy="1685925"/>
          </a:xfrm>
          <a:prstGeom prst="rect">
            <a:avLst/>
          </a:prstGeom>
        </p:spPr>
      </p:pic>
      <p:sp>
        <p:nvSpPr>
          <p:cNvPr id="5" name="文本框 4"/>
          <p:cNvSpPr txBox="1"/>
          <p:nvPr/>
        </p:nvSpPr>
        <p:spPr>
          <a:xfrm>
            <a:off x="7898130" y="6249670"/>
            <a:ext cx="159766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AlphaSim</a:t>
            </a:r>
          </a:p>
        </p:txBody>
      </p:sp>
      <p:pic>
        <p:nvPicPr>
          <p:cNvPr id="165" name="图片 165" descr="ba74e7035b631cf243dcf721a52ca64"/>
          <p:cNvPicPr>
            <a:picLocks noChangeAspect="1"/>
          </p:cNvPicPr>
          <p:nvPr/>
        </p:nvPicPr>
        <p:blipFill>
          <a:blip r:embed="rId8"/>
          <a:stretch>
            <a:fillRect/>
          </a:stretch>
        </p:blipFill>
        <p:spPr>
          <a:xfrm>
            <a:off x="4875530" y="666115"/>
            <a:ext cx="2133600" cy="1180465"/>
          </a:xfrm>
          <a:prstGeom prst="rect">
            <a:avLst/>
          </a:prstGeom>
        </p:spPr>
      </p:pic>
      <p:pic>
        <p:nvPicPr>
          <p:cNvPr id="166" name="图片 166" descr="1592799038(1)"/>
          <p:cNvPicPr>
            <a:picLocks noChangeAspect="1"/>
          </p:cNvPicPr>
          <p:nvPr/>
        </p:nvPicPr>
        <p:blipFill>
          <a:blip r:embed="rId9"/>
          <a:srcRect r="73622"/>
          <a:stretch>
            <a:fillRect/>
          </a:stretch>
        </p:blipFill>
        <p:spPr>
          <a:xfrm>
            <a:off x="10506710" y="728345"/>
            <a:ext cx="1417955" cy="989330"/>
          </a:xfrm>
          <a:prstGeom prst="rect">
            <a:avLst/>
          </a:prstGeom>
        </p:spPr>
      </p:pic>
      <p:pic>
        <p:nvPicPr>
          <p:cNvPr id="195" name="图片 195"/>
          <p:cNvPicPr>
            <a:picLocks noChangeAspect="1"/>
          </p:cNvPicPr>
          <p:nvPr/>
        </p:nvPicPr>
        <p:blipFill>
          <a:blip r:embed="rId10">
            <a:extLst>
              <a:ext uri="{28A0092B-C50C-407E-A947-70E740481C1C}">
                <a14:useLocalDpi xmlns:a14="http://schemas.microsoft.com/office/drawing/2010/main" val="0"/>
              </a:ext>
            </a:extLst>
          </a:blip>
          <a:srcRect b="18644"/>
          <a:stretch>
            <a:fillRect/>
          </a:stretch>
        </p:blipFill>
        <p:spPr>
          <a:xfrm>
            <a:off x="7138670" y="598805"/>
            <a:ext cx="1840230" cy="1247775"/>
          </a:xfrm>
          <a:prstGeom prst="rect">
            <a:avLst/>
          </a:prstGeom>
          <a:ln>
            <a:noFill/>
          </a:ln>
        </p:spPr>
      </p:pic>
      <p:pic>
        <p:nvPicPr>
          <p:cNvPr id="196" name="图片 196"/>
          <p:cNvPicPr>
            <a:picLocks noChangeAspect="1"/>
          </p:cNvPicPr>
          <p:nvPr/>
        </p:nvPicPr>
        <p:blipFill>
          <a:blip r:embed="rId11">
            <a:extLst>
              <a:ext uri="{28A0092B-C50C-407E-A947-70E740481C1C}">
                <a14:useLocalDpi xmlns:a14="http://schemas.microsoft.com/office/drawing/2010/main" val="0"/>
              </a:ext>
            </a:extLst>
          </a:blip>
          <a:srcRect l="3564" r="56441"/>
          <a:stretch>
            <a:fillRect/>
          </a:stretch>
        </p:blipFill>
        <p:spPr>
          <a:xfrm>
            <a:off x="9100185" y="690245"/>
            <a:ext cx="1536700" cy="1064895"/>
          </a:xfrm>
          <a:prstGeom prst="rect">
            <a:avLst/>
          </a:prstGeom>
        </p:spPr>
      </p:pic>
      <p:sp>
        <p:nvSpPr>
          <p:cNvPr id="15" name="内容占位符 2"/>
          <p:cNvSpPr>
            <a:spLocks noGrp="1"/>
          </p:cNvSpPr>
          <p:nvPr/>
        </p:nvSpPr>
        <p:spPr>
          <a:xfrm>
            <a:off x="1295400" y="1755140"/>
            <a:ext cx="9601200" cy="3809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a:lstStyle>
          <a:p>
            <a:pPr rtl="0">
              <a:lnSpc>
                <a:spcPct val="150000"/>
              </a:lnSpc>
            </a:pPr>
            <a:r>
              <a:rPr b="1" dirty="0">
                <a:solidFill>
                  <a:schemeClr val="accent3"/>
                </a:solidFill>
                <a:latin typeface="Arial" panose="020B0604020202020204" pitchFamily="34" charset="0"/>
                <a:ea typeface="微软雅黑" panose="020B0503020204020204" pitchFamily="34" charset="-122"/>
                <a:sym typeface="Arial" panose="020B0604020202020204" pitchFamily="34" charset="0"/>
              </a:rPr>
              <a:t>双样本t检验</a:t>
            </a:r>
            <a:r>
              <a:rPr lang="zh-CN" b="1" dirty="0">
                <a:solidFill>
                  <a:schemeClr val="accent3"/>
                </a:solidFill>
                <a:latin typeface="Arial" panose="020B0604020202020204" pitchFamily="34" charset="0"/>
                <a:ea typeface="微软雅黑" panose="020B0503020204020204" pitchFamily="34" charset="-122"/>
                <a:sym typeface="Arial" panose="020B0604020202020204" pitchFamily="34" charset="0"/>
              </a:rPr>
              <a:t>：</a:t>
            </a:r>
            <a:r>
              <a:rPr i="1" dirty="0">
                <a:solidFill>
                  <a:schemeClr val="accent1"/>
                </a:solidFill>
                <a:latin typeface="Arial" panose="020B0604020202020204" pitchFamily="34" charset="0"/>
                <a:ea typeface="微软雅黑" panose="020B0503020204020204" pitchFamily="34" charset="-122"/>
                <a:sym typeface="Arial" panose="020B0604020202020204" pitchFamily="34" charset="0"/>
              </a:rPr>
              <a:t>ALFF、fALFF、ReHo、DegreeCentrality</a:t>
            </a:r>
            <a:endParaRPr dirty="0">
              <a:latin typeface="Arial" panose="020B0604020202020204" pitchFamily="34" charset="0"/>
              <a:ea typeface="微软雅黑" panose="020B0503020204020204" pitchFamily="34" charset="-122"/>
              <a:sym typeface="Arial" panose="020B0604020202020204" pitchFamily="34" charset="0"/>
            </a:endParaRPr>
          </a:p>
          <a:p>
            <a:pPr rtl="0">
              <a:lnSpc>
                <a:spcPct val="150000"/>
              </a:lnSpc>
            </a:pPr>
            <a:r>
              <a: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rPr>
              <a:t>相关性分析</a:t>
            </a:r>
            <a:r>
              <a:rPr lang="zh-CN"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rPr>
              <a:t>：</a:t>
            </a:r>
            <a:r>
              <a:rPr sz="2000" dirty="0">
                <a:solidFill>
                  <a:schemeClr val="tx1"/>
                </a:solidFill>
                <a:latin typeface="Arial" panose="020B0604020202020204" pitchFamily="34" charset="0"/>
                <a:ea typeface="微软雅黑" panose="020B0503020204020204" pitchFamily="34" charset="-122"/>
                <a:sym typeface="Arial" panose="020B0604020202020204" pitchFamily="34" charset="0"/>
              </a:rPr>
              <a:t>针对AD组5名受试者</a:t>
            </a:r>
            <a:r>
              <a:rPr 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2000" dirty="0">
                <a:latin typeface="Arial" panose="020B0604020202020204" pitchFamily="34" charset="0"/>
                <a:sym typeface="Arial" panose="020B0604020202020204" pitchFamily="34" charset="0"/>
              </a:rPr>
              <a:t>分析</a:t>
            </a:r>
            <a:r>
              <a:rPr lang="en-US" altLang="zh-CN" sz="2000" dirty="0">
                <a:latin typeface="Arial" panose="020B0604020202020204" pitchFamily="34" charset="0"/>
                <a:sym typeface="Arial" panose="020B0604020202020204" pitchFamily="34" charset="0"/>
              </a:rPr>
              <a:t>4</a:t>
            </a:r>
            <a:r>
              <a:rPr lang="zh-CN" altLang="en-US" sz="2000" dirty="0">
                <a:latin typeface="Arial" panose="020B0604020202020204" pitchFamily="34" charset="0"/>
                <a:sym typeface="Arial" panose="020B0604020202020204" pitchFamily="34" charset="0"/>
              </a:rPr>
              <a:t>种特征与</a:t>
            </a:r>
            <a:r>
              <a:rPr lang="en-US" altLang="zh-CN" sz="2000" i="1" dirty="0">
                <a:solidFill>
                  <a:schemeClr val="accent1"/>
                </a:solidFill>
                <a:latin typeface="Arial" panose="020B0604020202020204" pitchFamily="34" charset="0"/>
                <a:sym typeface="Arial" panose="020B0604020202020204" pitchFamily="34" charset="0"/>
              </a:rPr>
              <a:t>MMSE</a:t>
            </a:r>
            <a:r>
              <a:rPr lang="zh-CN" altLang="en-US" sz="2000" i="1" dirty="0">
                <a:solidFill>
                  <a:schemeClr val="accent1"/>
                </a:solidFill>
                <a:latin typeface="Arial" panose="020B0604020202020204" pitchFamily="34" charset="0"/>
                <a:sym typeface="Arial" panose="020B0604020202020204" pitchFamily="34" charset="0"/>
              </a:rPr>
              <a:t>、年龄、性别、受教育程度、</a:t>
            </a:r>
            <a:r>
              <a:rPr lang="en-US" altLang="zh-CN" sz="2000" i="1" dirty="0">
                <a:solidFill>
                  <a:schemeClr val="accent1"/>
                </a:solidFill>
                <a:latin typeface="Arial" panose="020B0604020202020204" pitchFamily="34" charset="0"/>
                <a:sym typeface="Arial" panose="020B0604020202020204" pitchFamily="34" charset="0"/>
              </a:rPr>
              <a:t>APOE4</a:t>
            </a:r>
            <a:r>
              <a:rPr lang="zh-CN" altLang="en-US" sz="2000" dirty="0">
                <a:latin typeface="Arial" panose="020B0604020202020204" pitchFamily="34" charset="0"/>
                <a:sym typeface="Arial" panose="020B0604020202020204" pitchFamily="34" charset="0"/>
              </a:rPr>
              <a:t>的相关性</a:t>
            </a:r>
            <a:endParaRPr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rtl="0">
              <a:lnSpc>
                <a:spcPct val="150000"/>
              </a:lnSpc>
            </a:pPr>
            <a:r>
              <a: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rPr>
              <a:t>多重比较校正</a:t>
            </a:r>
            <a:r>
              <a:rPr lang="zh-CN"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rPr>
              <a:t>：</a:t>
            </a:r>
            <a:r>
              <a:rPr sz="2000" i="1" dirty="0">
                <a:solidFill>
                  <a:schemeClr val="accent1"/>
                </a:solidFill>
                <a:latin typeface="Arial" panose="020B0604020202020204" pitchFamily="34" charset="0"/>
                <a:ea typeface="微软雅黑" panose="020B0503020204020204" pitchFamily="34" charset="-122"/>
                <a:sym typeface="Arial" panose="020B0604020202020204" pitchFamily="34" charset="0"/>
              </a:rPr>
              <a:t>FDR、GRF、AlphaSim</a:t>
            </a:r>
            <a:endParaRPr sz="2000" dirty="0">
              <a:latin typeface="Arial" panose="020B0604020202020204" pitchFamily="34" charset="0"/>
              <a:ea typeface="微软雅黑" panose="020B0503020204020204" pitchFamily="34" charset="-122"/>
              <a:sym typeface="Arial" panose="020B0604020202020204" pitchFamily="34" charset="0"/>
            </a:endParaRPr>
          </a:p>
          <a:p>
            <a:pPr marL="0" indent="0" rtl="0">
              <a:buNone/>
            </a:pP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7470">
        <p:fade/>
      </p:transition>
    </mc:Choice>
    <mc:Fallback xmlns="">
      <p:transition spd="med" advTm="274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微软雅黑" panose="020B0503020204020204" pitchFamily="34" charset="-122"/>
                <a:ea typeface="微软雅黑" panose="020B0503020204020204" pitchFamily="34" charset="-122"/>
                <a:sym typeface="Arial" panose="020B0604020202020204" pitchFamily="34" charset="0"/>
              </a:rPr>
              <a:t>结果展示</a:t>
            </a:r>
            <a:endParaRPr lang="en-US" altLang="zh-CN" dirty="0">
              <a:latin typeface="微软雅黑" panose="020B0503020204020204" pitchFamily="34" charset="-122"/>
              <a:ea typeface="微软雅黑" panose="020B0503020204020204" pitchFamily="34" charset="-122"/>
              <a:sym typeface="Arial" panose="020B0604020202020204" pitchFamily="34" charset="0"/>
            </a:endParaRPr>
          </a:p>
        </p:txBody>
      </p:sp>
      <p:pic>
        <p:nvPicPr>
          <p:cNvPr id="318" name="图片 318" descr="002-L &amp; 001-R"/>
          <p:cNvPicPr>
            <a:picLocks noChangeAspect="1"/>
          </p:cNvPicPr>
          <p:nvPr/>
        </p:nvPicPr>
        <p:blipFill>
          <a:blip r:embed="rId5"/>
          <a:stretch>
            <a:fillRect/>
          </a:stretch>
        </p:blipFill>
        <p:spPr>
          <a:xfrm>
            <a:off x="254635" y="2232025"/>
            <a:ext cx="4001135" cy="2006600"/>
          </a:xfrm>
          <a:prstGeom prst="rect">
            <a:avLst/>
          </a:prstGeom>
        </p:spPr>
      </p:pic>
      <p:sp>
        <p:nvSpPr>
          <p:cNvPr id="6" name="文本框 5"/>
          <p:cNvSpPr txBox="1"/>
          <p:nvPr/>
        </p:nvSpPr>
        <p:spPr>
          <a:xfrm>
            <a:off x="1171575" y="4377055"/>
            <a:ext cx="216662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不同特征直接对比</a:t>
            </a:r>
          </a:p>
        </p:txBody>
      </p:sp>
      <p:sp>
        <p:nvSpPr>
          <p:cNvPr id="4" name="文本框 3"/>
          <p:cNvSpPr txBox="1"/>
          <p:nvPr/>
        </p:nvSpPr>
        <p:spPr>
          <a:xfrm>
            <a:off x="4736465" y="5569585"/>
            <a:ext cx="1597660"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双样本</a:t>
            </a:r>
            <a:r>
              <a:rPr kumimoji="0" lang="en-US" altLang="zh-CN"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t</a:t>
            </a:r>
            <a:r>
              <a:rPr kumimoji="0" lang="zh-CN" altLang="en-US"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检验统计图</a:t>
            </a:r>
          </a:p>
        </p:txBody>
      </p:sp>
      <p:pic>
        <p:nvPicPr>
          <p:cNvPr id="338" name="图片 338" descr="ALFF-t-0.001"/>
          <p:cNvPicPr>
            <a:picLocks noChangeAspect="1"/>
          </p:cNvPicPr>
          <p:nvPr/>
        </p:nvPicPr>
        <p:blipFill>
          <a:blip r:embed="rId6"/>
          <a:stretch>
            <a:fillRect/>
          </a:stretch>
        </p:blipFill>
        <p:spPr>
          <a:xfrm>
            <a:off x="4253230" y="355600"/>
            <a:ext cx="2564130" cy="2564130"/>
          </a:xfrm>
          <a:prstGeom prst="rect">
            <a:avLst/>
          </a:prstGeom>
        </p:spPr>
      </p:pic>
      <p:pic>
        <p:nvPicPr>
          <p:cNvPr id="339" name="图片 339" descr="ALFF-t-0.01"/>
          <p:cNvPicPr>
            <a:picLocks noChangeAspect="1"/>
          </p:cNvPicPr>
          <p:nvPr/>
        </p:nvPicPr>
        <p:blipFill>
          <a:blip r:embed="rId7"/>
          <a:stretch>
            <a:fillRect/>
          </a:stretch>
        </p:blipFill>
        <p:spPr>
          <a:xfrm>
            <a:off x="4255770" y="2919730"/>
            <a:ext cx="2561590" cy="2561590"/>
          </a:xfrm>
          <a:prstGeom prst="rect">
            <a:avLst/>
          </a:prstGeom>
        </p:spPr>
      </p:pic>
      <p:sp>
        <p:nvSpPr>
          <p:cNvPr id="5" name="文本框 4"/>
          <p:cNvSpPr txBox="1"/>
          <p:nvPr/>
        </p:nvSpPr>
        <p:spPr>
          <a:xfrm>
            <a:off x="6717665" y="1469390"/>
            <a:ext cx="1222375"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p=0.001</a:t>
            </a:r>
          </a:p>
        </p:txBody>
      </p:sp>
      <p:sp>
        <p:nvSpPr>
          <p:cNvPr id="7" name="文本框 6"/>
          <p:cNvSpPr txBox="1"/>
          <p:nvPr/>
        </p:nvSpPr>
        <p:spPr>
          <a:xfrm>
            <a:off x="6717665" y="4031615"/>
            <a:ext cx="1222375" cy="3371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p=0.01</a:t>
            </a:r>
          </a:p>
        </p:txBody>
      </p:sp>
      <p:pic>
        <p:nvPicPr>
          <p:cNvPr id="346" name="图片 346" descr="ALFF-相关性"/>
          <p:cNvPicPr>
            <a:picLocks noChangeAspect="1"/>
          </p:cNvPicPr>
          <p:nvPr/>
        </p:nvPicPr>
        <p:blipFill>
          <a:blip r:embed="rId8"/>
          <a:stretch>
            <a:fillRect/>
          </a:stretch>
        </p:blipFill>
        <p:spPr>
          <a:xfrm>
            <a:off x="7940040" y="1477010"/>
            <a:ext cx="4180205" cy="4004310"/>
          </a:xfrm>
          <a:prstGeom prst="rect">
            <a:avLst/>
          </a:prstGeom>
        </p:spPr>
      </p:pic>
      <p:sp>
        <p:nvSpPr>
          <p:cNvPr id="8" name="文本框 7"/>
          <p:cNvSpPr txBox="1"/>
          <p:nvPr/>
        </p:nvSpPr>
        <p:spPr>
          <a:xfrm>
            <a:off x="8601075" y="5569585"/>
            <a:ext cx="1917065"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相关性分析结果（</a:t>
            </a:r>
            <a:r>
              <a:rPr kumimoji="0" lang="en-US" altLang="zh-CN"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p=0.05</a:t>
            </a:r>
            <a:r>
              <a:rPr kumimoji="0" lang="zh-CN" altLang="en-US"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mn-cs"/>
              </a:rPr>
              <a:t>）</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5834">
        <p:fade/>
      </p:transition>
    </mc:Choice>
    <mc:Fallback xmlns="">
      <p:transition spd="med" advTm="25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a:latin typeface="微软雅黑" panose="020B0503020204020204" pitchFamily="34" charset="-122"/>
                <a:ea typeface="微软雅黑" panose="020B0503020204020204" pitchFamily="34" charset="-122"/>
                <a:sym typeface="Arial" panose="020B0604020202020204" pitchFamily="34" charset="0"/>
              </a:rPr>
              <a:t>fMRI</a:t>
            </a:r>
            <a:r>
              <a:rPr lang="zh-CN" altLang="en-US" dirty="0">
                <a:latin typeface="微软雅黑" panose="020B0503020204020204" pitchFamily="34" charset="-122"/>
                <a:ea typeface="微软雅黑" panose="020B0503020204020204" pitchFamily="34" charset="-122"/>
                <a:sym typeface="Arial" panose="020B0604020202020204" pitchFamily="34" charset="0"/>
              </a:rPr>
              <a:t>分类器构建及验证</a:t>
            </a:r>
          </a:p>
        </p:txBody>
      </p:sp>
      <p:sp>
        <p:nvSpPr>
          <p:cNvPr id="3" name="文本占位符 2"/>
          <p:cNvSpPr>
            <a:spLocks noGrp="1"/>
          </p:cNvSpPr>
          <p:nvPr>
            <p:ph type="body" idx="1"/>
          </p:nvPr>
        </p:nvSpPr>
        <p:spPr/>
        <p:txBody>
          <a:bodyPr rtlCol="0"/>
          <a:lstStyle/>
          <a:p>
            <a:pPr rtl="0"/>
            <a:r>
              <a:rPr lang="zh-CN" altLang="en-US" dirty="0">
                <a:sym typeface="Arial" panose="020B0604020202020204" pitchFamily="34" charset="0"/>
              </a:rPr>
              <a:t>使用</a:t>
            </a:r>
            <a:r>
              <a:rPr lang="en-US" altLang="zh-CN" dirty="0">
                <a:sym typeface="Arial" panose="020B0604020202020204" pitchFamily="34" charset="0"/>
              </a:rPr>
              <a:t>ALFF</a:t>
            </a:r>
            <a:r>
              <a:rPr lang="zh-CN" altLang="en-US" dirty="0">
                <a:sym typeface="Arial" panose="020B0604020202020204" pitchFamily="34" charset="0"/>
              </a:rPr>
              <a:t>、</a:t>
            </a:r>
            <a:r>
              <a:rPr lang="en-US" altLang="zh-CN" dirty="0">
                <a:sym typeface="Arial" panose="020B0604020202020204" pitchFamily="34" charset="0"/>
              </a:rPr>
              <a:t>fALFF</a:t>
            </a:r>
            <a:r>
              <a:rPr lang="zh-CN" altLang="en-US" dirty="0">
                <a:sym typeface="Arial" panose="020B0604020202020204" pitchFamily="34" charset="0"/>
              </a:rPr>
              <a:t>、</a:t>
            </a:r>
            <a:r>
              <a:rPr lang="en-US" altLang="zh-CN" dirty="0">
                <a:sym typeface="Arial" panose="020B0604020202020204" pitchFamily="34" charset="0"/>
              </a:rPr>
              <a:t>ReHo</a:t>
            </a:r>
            <a:r>
              <a:rPr lang="zh-CN" altLang="en-US" dirty="0">
                <a:sym typeface="Arial" panose="020B0604020202020204" pitchFamily="34" charset="0"/>
              </a:rPr>
              <a:t>、</a:t>
            </a:r>
            <a:r>
              <a:rPr lang="en-US" altLang="zh-CN" dirty="0">
                <a:sym typeface="Arial" panose="020B0604020202020204" pitchFamily="34" charset="0"/>
              </a:rPr>
              <a:t>DegreeCentrality</a:t>
            </a:r>
            <a:r>
              <a:rPr lang="zh-CN" altLang="en-US" dirty="0">
                <a:sym typeface="Arial" panose="020B0604020202020204" pitchFamily="34" charset="0"/>
              </a:rPr>
              <a:t>、</a:t>
            </a:r>
            <a:r>
              <a:rPr lang="en-US" altLang="zh-CN" dirty="0">
                <a:sym typeface="Arial" panose="020B0604020202020204" pitchFamily="34" charset="0"/>
              </a:rPr>
              <a:t>FC</a:t>
            </a:r>
            <a:r>
              <a:rPr lang="zh-CN" altLang="en-US" dirty="0">
                <a:sym typeface="Arial" panose="020B0604020202020204" pitchFamily="34" charset="0"/>
              </a:rPr>
              <a:t>构建特征向量</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7914">
        <p:fade/>
      </p:transition>
    </mc:Choice>
    <mc:Fallback xmlns="">
      <p:transition spd="med" advTm="79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实验一：整体规划</a:t>
            </a:r>
          </a:p>
        </p:txBody>
      </p:sp>
      <p:sp>
        <p:nvSpPr>
          <p:cNvPr id="3" name="内容占位符 2"/>
          <p:cNvSpPr>
            <a:spLocks noGrp="1"/>
          </p:cNvSpPr>
          <p:nvPr>
            <p:ph idx="1"/>
          </p:nvPr>
        </p:nvSpPr>
        <p:spPr>
          <a:xfrm>
            <a:off x="1295400" y="1981200"/>
            <a:ext cx="9932035" cy="3810000"/>
          </a:xfrm>
        </p:spPr>
        <p:txBody>
          <a:bodyPr rtlCol="0">
            <a:normAutofit/>
          </a:bodyPr>
          <a:lstStyle/>
          <a:p>
            <a:pPr algn="just" rtl="0">
              <a:lnSpc>
                <a:spcPct val="150000"/>
              </a:lnSpc>
            </a:pPr>
            <a:r>
              <a:rPr dirty="0">
                <a:latin typeface="Arial" panose="020B0604020202020204" pitchFamily="34" charset="0"/>
                <a:ea typeface="微软雅黑" panose="020B0503020204020204" pitchFamily="34" charset="-122"/>
                <a:sym typeface="Arial" panose="020B0604020202020204" pitchFamily="34" charset="0"/>
              </a:rPr>
              <a:t>所提取到的ALFF、fALFF、ReHo、Degree Centrality特征均为61x73x61（标准模板大小）的nii文件，即</a:t>
            </a:r>
            <a:r>
              <a:rPr dirty="0">
                <a:solidFill>
                  <a:srgbClr val="FF0000"/>
                </a:solidFill>
                <a:latin typeface="Arial" panose="020B0604020202020204" pitchFamily="34" charset="0"/>
                <a:ea typeface="微软雅黑" panose="020B0503020204020204" pitchFamily="34" charset="-122"/>
                <a:sym typeface="Arial" panose="020B0604020202020204" pitchFamily="34" charset="0"/>
              </a:rPr>
              <a:t>271633</a:t>
            </a:r>
            <a:r>
              <a:rPr dirty="0">
                <a:latin typeface="Arial" panose="020B0604020202020204" pitchFamily="34" charset="0"/>
                <a:ea typeface="微软雅黑" panose="020B0503020204020204" pitchFamily="34" charset="-122"/>
                <a:sym typeface="Arial" panose="020B0604020202020204" pitchFamily="34" charset="0"/>
              </a:rPr>
              <a:t>个特征</a:t>
            </a:r>
          </a:p>
          <a:p>
            <a:pPr algn="just" rtl="0">
              <a:lnSpc>
                <a:spcPct val="150000"/>
              </a:lnSpc>
            </a:pPr>
            <a:r>
              <a:rPr dirty="0">
                <a:solidFill>
                  <a:srgbClr val="FF0000"/>
                </a:solidFill>
                <a:latin typeface="Arial" panose="020B0604020202020204" pitchFamily="34" charset="0"/>
                <a:ea typeface="微软雅黑" panose="020B0503020204020204" pitchFamily="34" charset="-122"/>
                <a:sym typeface="Arial" panose="020B0604020202020204" pitchFamily="34" charset="0"/>
              </a:rPr>
              <a:t>如何进行特征降维？考虑以下方法：</a:t>
            </a:r>
          </a:p>
          <a:p>
            <a:pPr marL="800100" lvl="1" indent="-342900" algn="just" rtl="0">
              <a:lnSpc>
                <a:spcPct val="150000"/>
              </a:lnSpc>
              <a:buFont typeface="Wingdings" panose="05000000000000000000" charset="0"/>
              <a:buChar char="Ø"/>
            </a:pP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整体：PCA</a:t>
            </a:r>
          </a:p>
          <a:p>
            <a:pPr marL="800100" lvl="1" indent="-342900" algn="just" rtl="0">
              <a:lnSpc>
                <a:spcPct val="150000"/>
              </a:lnSpc>
              <a:buFont typeface="Wingdings" panose="05000000000000000000" charset="0"/>
              <a:buChar char="Ø"/>
            </a:pP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局部：基于ROI/基于体素</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16615" y="53708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7140">
        <p:fade/>
      </p:transition>
    </mc:Choice>
    <mc:Fallback xmlns="">
      <p:transition spd="med" advTm="171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实验一：特征降维</a:t>
            </a:r>
            <a:r>
              <a:rPr lang="en-US" altLang="zh-CN" dirty="0">
                <a:latin typeface="Arial" panose="020B0604020202020204" pitchFamily="34" charset="0"/>
                <a:ea typeface="微软雅黑" panose="020B0503020204020204" pitchFamily="34" charset="-122"/>
                <a:sym typeface="Arial" panose="020B0604020202020204" pitchFamily="34" charset="0"/>
              </a:rPr>
              <a:t>——PCA</a:t>
            </a:r>
          </a:p>
        </p:txBody>
      </p:sp>
      <p:sp>
        <p:nvSpPr>
          <p:cNvPr id="3" name="内容占位符 2"/>
          <p:cNvSpPr>
            <a:spLocks noGrp="1"/>
          </p:cNvSpPr>
          <p:nvPr>
            <p:ph idx="1"/>
          </p:nvPr>
        </p:nvSpPr>
        <p:spPr>
          <a:xfrm>
            <a:off x="303530" y="1843405"/>
            <a:ext cx="6680835" cy="3810000"/>
          </a:xfrm>
        </p:spPr>
        <p:txBody>
          <a:bodyPr rtlCol="0">
            <a:normAutofit/>
          </a:bodyPr>
          <a:lstStyle/>
          <a:p>
            <a:pPr algn="just" rtl="0">
              <a:lnSpc>
                <a:spcPct val="150000"/>
              </a:lnSpc>
            </a:pPr>
            <a:r>
              <a:rPr sz="1800" dirty="0">
                <a:latin typeface="Arial" panose="020B0604020202020204" pitchFamily="34" charset="0"/>
                <a:ea typeface="微软雅黑" panose="020B0503020204020204" pitchFamily="34" charset="-122"/>
                <a:sym typeface="Arial" panose="020B0604020202020204" pitchFamily="34" charset="0"/>
              </a:rPr>
              <a:t>首先考虑直接使用PCA进行降维，提取前k个主成分的具体算法如下：</a:t>
            </a:r>
          </a:p>
          <a:p>
            <a:pPr marL="742950" lvl="1" indent="-285750" algn="just" rtl="0">
              <a:lnSpc>
                <a:spcPct val="150000"/>
              </a:lnSpc>
              <a:buFont typeface="Wingdings" panose="05000000000000000000" charset="0"/>
              <a:buChar char="Ø"/>
            </a:pPr>
            <a:r>
              <a:rPr dirty="0">
                <a:solidFill>
                  <a:schemeClr val="tx1"/>
                </a:solidFill>
                <a:latin typeface="Arial" panose="020B0604020202020204" pitchFamily="34" charset="0"/>
                <a:ea typeface="微软雅黑" panose="020B0503020204020204" pitchFamily="34" charset="-122"/>
                <a:sym typeface="Arial" panose="020B0604020202020204" pitchFamily="34" charset="0"/>
              </a:rPr>
              <a:t>将原始三维数组reshape为          的二维矩阵X</a:t>
            </a:r>
          </a:p>
          <a:p>
            <a:pPr marL="742950" lvl="1" indent="-285750" algn="just" rtl="0">
              <a:lnSpc>
                <a:spcPct val="150000"/>
              </a:lnSpc>
              <a:buFont typeface="Wingdings" panose="05000000000000000000" charset="0"/>
              <a:buChar char="Ø"/>
            </a:pPr>
            <a:r>
              <a:rPr dirty="0">
                <a:solidFill>
                  <a:schemeClr val="tx1"/>
                </a:solidFill>
                <a:latin typeface="Arial" panose="020B0604020202020204" pitchFamily="34" charset="0"/>
                <a:ea typeface="微软雅黑" panose="020B0503020204020204" pitchFamily="34" charset="-122"/>
                <a:sym typeface="Arial" panose="020B0604020202020204" pitchFamily="34" charset="0"/>
              </a:rPr>
              <a:t>对X的每一行进行零均值化，之后求协方差矩阵</a:t>
            </a:r>
          </a:p>
          <a:p>
            <a:pPr marL="742950" lvl="1" indent="-285750" algn="just" rtl="0">
              <a:lnSpc>
                <a:spcPct val="150000"/>
              </a:lnSpc>
              <a:buFont typeface="Wingdings" panose="05000000000000000000" charset="0"/>
              <a:buChar char="Ø"/>
            </a:pPr>
            <a:r>
              <a:rPr dirty="0">
                <a:solidFill>
                  <a:schemeClr val="tx1"/>
                </a:solidFill>
                <a:latin typeface="Arial" panose="020B0604020202020204" pitchFamily="34" charset="0"/>
                <a:ea typeface="微软雅黑" panose="020B0503020204020204" pitchFamily="34" charset="-122"/>
                <a:sym typeface="Arial" panose="020B0604020202020204" pitchFamily="34" charset="0"/>
              </a:rPr>
              <a:t>求出C的特征值与对应的特征列向量</a:t>
            </a:r>
          </a:p>
          <a:p>
            <a:pPr marL="742950" lvl="1" indent="-285750" algn="just" rtl="0">
              <a:lnSpc>
                <a:spcPct val="150000"/>
              </a:lnSpc>
              <a:buFont typeface="Wingdings" panose="05000000000000000000" charset="0"/>
              <a:buChar char="Ø"/>
            </a:pPr>
            <a:r>
              <a:rPr dirty="0">
                <a:solidFill>
                  <a:schemeClr val="tx1"/>
                </a:solidFill>
                <a:latin typeface="Arial" panose="020B0604020202020204" pitchFamily="34" charset="0"/>
                <a:ea typeface="微软雅黑" panose="020B0503020204020204" pitchFamily="34" charset="-122"/>
                <a:sym typeface="Arial" panose="020B0604020202020204" pitchFamily="34" charset="0"/>
              </a:rPr>
              <a:t>将特征列向量按照对应特征值大小降序按行排列为矩阵，取前k行组成矩阵P，Y=PX即为降维后的数据</a:t>
            </a:r>
          </a:p>
          <a:p>
            <a:pPr marL="0" indent="0" algn="just" rtl="0">
              <a:lnSpc>
                <a:spcPct val="150000"/>
              </a:lnSpc>
              <a:buNone/>
            </a:pPr>
            <a:endParaRPr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4" name="对象 3">
            <a:hlinkClick r:id="" action="ppaction://ole?verb=0"/>
          </p:cNvPr>
          <p:cNvGraphicFramePr>
            <a:graphicFrameLocks noChangeAspect="1"/>
          </p:cNvGraphicFramePr>
          <p:nvPr/>
        </p:nvGraphicFramePr>
        <p:xfrm>
          <a:off x="3804285" y="2992120"/>
          <a:ext cx="635635" cy="250190"/>
        </p:xfrm>
        <a:graphic>
          <a:graphicData uri="http://schemas.openxmlformats.org/presentationml/2006/ole">
            <mc:AlternateContent xmlns:mc="http://schemas.openxmlformats.org/markup-compatibility/2006">
              <mc:Choice xmlns:v="urn:schemas-microsoft-com:vml" Requires="v">
                <p:oleObj spid="_x0000_s2076" r:id="rId6" imgW="355600" imgH="139700" progId="Equation.KSEE3">
                  <p:embed/>
                </p:oleObj>
              </mc:Choice>
              <mc:Fallback>
                <p:oleObj r:id="rId6" imgW="355600" imgH="139700" progId="Equation.KSEE3">
                  <p:embed/>
                  <p:pic>
                    <p:nvPicPr>
                      <p:cNvPr id="0" name="对象 3">
                        <a:hlinkClick r:id="" action="ppaction://ole?verb=0"/>
                      </p:cNvPr>
                      <p:cNvPicPr/>
                      <p:nvPr/>
                    </p:nvPicPr>
                    <p:blipFill>
                      <a:blip r:embed="rId7"/>
                      <a:stretch>
                        <a:fillRect/>
                      </a:stretch>
                    </p:blipFill>
                    <p:spPr>
                      <a:xfrm>
                        <a:off x="3804285" y="2992120"/>
                        <a:ext cx="635635" cy="25019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5864225" y="3333115"/>
          <a:ext cx="1307465" cy="687070"/>
        </p:xfrm>
        <a:graphic>
          <a:graphicData uri="http://schemas.openxmlformats.org/presentationml/2006/ole">
            <mc:AlternateContent xmlns:mc="http://schemas.openxmlformats.org/markup-compatibility/2006">
              <mc:Choice xmlns:v="urn:schemas-microsoft-com:vml" Requires="v">
                <p:oleObj spid="_x0000_s2077" r:id="rId8" imgW="749300" imgH="393700" progId="Equation.KSEE3">
                  <p:embed/>
                </p:oleObj>
              </mc:Choice>
              <mc:Fallback>
                <p:oleObj r:id="rId8" imgW="749300" imgH="393700" progId="Equation.KSEE3">
                  <p:embed/>
                  <p:pic>
                    <p:nvPicPr>
                      <p:cNvPr id="0" name="对象 4">
                        <a:hlinkClick r:id="" action="ppaction://ole?verb=0"/>
                      </p:cNvPr>
                      <p:cNvPicPr/>
                      <p:nvPr/>
                    </p:nvPicPr>
                    <p:blipFill>
                      <a:blip r:embed="rId9"/>
                      <a:stretch>
                        <a:fillRect/>
                      </a:stretch>
                    </p:blipFill>
                    <p:spPr>
                      <a:xfrm>
                        <a:off x="5864225" y="3333115"/>
                        <a:ext cx="1307465" cy="687070"/>
                      </a:xfrm>
                      <a:prstGeom prst="rect">
                        <a:avLst/>
                      </a:prstGeom>
                    </p:spPr>
                  </p:pic>
                </p:oleObj>
              </mc:Fallback>
            </mc:AlternateContent>
          </a:graphicData>
        </a:graphic>
      </p:graphicFrame>
      <p:sp>
        <p:nvSpPr>
          <p:cNvPr id="6" name="文本框 5"/>
          <p:cNvSpPr txBox="1"/>
          <p:nvPr/>
        </p:nvSpPr>
        <p:spPr>
          <a:xfrm>
            <a:off x="578485" y="5516880"/>
            <a:ext cx="11035665" cy="368300"/>
          </a:xfrm>
          <a:prstGeom prst="rect">
            <a:avLst/>
          </a:prstGeom>
          <a:solidFill>
            <a:schemeClr val="bg1">
              <a:lumMod val="8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存在对稀疏矩阵进行</a:t>
            </a:r>
            <a:r>
              <a:rPr kumimoji="0" lang="en-US" altLang="zh-CN" sz="1800" b="1"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PCA</a:t>
            </a:r>
            <a:r>
              <a:rPr kumimoji="0" lang="zh-CN" altLang="en-US" sz="1800" b="1"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，绕过计算协方差矩阵的步骤，但对硬件也有较高的要求！</a:t>
            </a:r>
          </a:p>
        </p:txBody>
      </p:sp>
      <p:pic>
        <p:nvPicPr>
          <p:cNvPr id="7" name="Picture 6"/>
          <p:cNvPicPr>
            <a:picLocks noChangeAspect="1"/>
          </p:cNvPicPr>
          <p:nvPr/>
        </p:nvPicPr>
        <p:blipFill>
          <a:blip r:embed="rId10"/>
          <a:stretch>
            <a:fillRect/>
          </a:stretch>
        </p:blipFill>
        <p:spPr>
          <a:xfrm>
            <a:off x="7171690" y="1106805"/>
            <a:ext cx="4738370" cy="4020820"/>
          </a:xfrm>
          <a:prstGeom prst="rect">
            <a:avLst/>
          </a:prstGeom>
        </p:spPr>
      </p:pic>
      <p:sp>
        <p:nvSpPr>
          <p:cNvPr id="8" name="Rectangle 7"/>
          <p:cNvSpPr/>
          <p:nvPr/>
        </p:nvSpPr>
        <p:spPr>
          <a:xfrm>
            <a:off x="8912860" y="1645920"/>
            <a:ext cx="2997200" cy="132343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直接</a:t>
            </a:r>
            <a:r>
              <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PCA</a:t>
            </a: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特征维数过高，计算负荷较大</a:t>
            </a:r>
            <a:endPar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just" defTabSz="914400" rtl="0" eaLnBrk="1" fontAlgn="auto" latinLnBrk="0" hangingPunct="1">
              <a:lnSpc>
                <a:spcPct val="100000"/>
              </a:lnSpc>
              <a:spcBef>
                <a:spcPts val="0"/>
              </a:spcBef>
              <a:spcAft>
                <a:spcPts val="0"/>
              </a:spcAft>
              <a:buClrTx/>
              <a:buSzTx/>
              <a:buFontTx/>
              <a:buNone/>
              <a:defRPr/>
            </a:pP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MemoryError</a:t>
            </a:r>
            <a:endParaRPr kumimoji="0" lang="en-US" altLang="zh-CN" sz="2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45520" y="588518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7120">
        <p:fade/>
      </p:transition>
    </mc:Choice>
    <mc:Fallback xmlns="">
      <p:transition spd="med" advTm="271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实验一：特征降维</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基于体素的特征选择</a:t>
            </a:r>
          </a:p>
        </p:txBody>
      </p:sp>
      <p:sp>
        <p:nvSpPr>
          <p:cNvPr id="3" name="内容占位符 2"/>
          <p:cNvSpPr>
            <a:spLocks noGrp="1"/>
          </p:cNvSpPr>
          <p:nvPr>
            <p:ph idx="1"/>
          </p:nvPr>
        </p:nvSpPr>
        <p:spPr>
          <a:xfrm>
            <a:off x="1295400" y="1769745"/>
            <a:ext cx="9932035" cy="1350645"/>
          </a:xfrm>
        </p:spPr>
        <p:txBody>
          <a:bodyPr rtlCol="0">
            <a:normAutofit/>
          </a:bodyPr>
          <a:lstStyle/>
          <a:p>
            <a:pPr algn="just" rtl="0">
              <a:lnSpc>
                <a:spcPct val="100000"/>
              </a:lnSpc>
            </a:pPr>
            <a:r>
              <a:rPr dirty="0">
                <a:latin typeface="Arial" panose="020B0604020202020204" pitchFamily="34" charset="0"/>
                <a:ea typeface="微软雅黑" panose="020B0503020204020204" pitchFamily="34" charset="-122"/>
                <a:sym typeface="Arial" panose="020B0604020202020204" pitchFamily="34" charset="0"/>
              </a:rPr>
              <a:t>思路：由于目的是对CN组和Dementia组进行分类，因此我们想要尽量</a:t>
            </a:r>
            <a:r>
              <a:rPr dirty="0">
                <a:solidFill>
                  <a:srgbClr val="FF0000"/>
                </a:solidFill>
                <a:latin typeface="Arial" panose="020B0604020202020204" pitchFamily="34" charset="0"/>
                <a:ea typeface="微软雅黑" panose="020B0503020204020204" pitchFamily="34" charset="-122"/>
                <a:sym typeface="Arial" panose="020B0604020202020204" pitchFamily="34" charset="0"/>
              </a:rPr>
              <a:t>选取两组之间差异最显著的特征</a:t>
            </a:r>
          </a:p>
          <a:p>
            <a:pPr algn="just" rtl="0">
              <a:lnSpc>
                <a:spcPct val="100000"/>
              </a:lnSpc>
            </a:pP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方法：</a:t>
            </a:r>
          </a:p>
          <a:p>
            <a:pPr lvl="1" indent="0" algn="just" rtl="0">
              <a:lnSpc>
                <a:spcPct val="100000"/>
              </a:lnSpc>
              <a:buFont typeface="Wingdings" panose="05000000000000000000" charset="0"/>
              <a:buNone/>
            </a:pP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nvSpPr>
        <p:spPr>
          <a:xfrm>
            <a:off x="2444541" y="2712639"/>
            <a:ext cx="8044997" cy="1754326"/>
          </a:xfrm>
          <a:prstGeom prst="rect">
            <a:avLst/>
          </a:prstGeom>
          <a:solidFill>
            <a:schemeClr val="tx1">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①为了减小随机因素的影响，我们对于体素进行扩展：对于每个体素，我们计算以其为中心的27个临近体素（约9mm×9mm×9mm的区域）的均值作为该体素处的值</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②提取10个被试同一体素处的值，构建CN组和Dementia组两组各5个值</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③在两组之间做假设检验，得到表征两组之间差异大小的p值</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④遍历61×73×61个值，选取p值最小（差异最显著）的5个体素</a:t>
            </a:r>
          </a:p>
        </p:txBody>
      </p:sp>
      <p:pic>
        <p:nvPicPr>
          <p:cNvPr id="15" name="Picture 14"/>
          <p:cNvPicPr>
            <a:picLocks noChangeAspect="1"/>
          </p:cNvPicPr>
          <p:nvPr/>
        </p:nvPicPr>
        <p:blipFill>
          <a:blip r:embed="rId5"/>
          <a:stretch>
            <a:fillRect/>
          </a:stretch>
        </p:blipFill>
        <p:spPr>
          <a:xfrm>
            <a:off x="544829" y="4882908"/>
            <a:ext cx="3048000" cy="952500"/>
          </a:xfrm>
          <a:prstGeom prst="rect">
            <a:avLst/>
          </a:prstGeom>
        </p:spPr>
      </p:pic>
      <p:sp>
        <p:nvSpPr>
          <p:cNvPr id="14" name="Rectangle 13"/>
          <p:cNvSpPr/>
          <p:nvPr/>
        </p:nvSpPr>
        <p:spPr>
          <a:xfrm>
            <a:off x="3975605" y="4759283"/>
            <a:ext cx="2342141" cy="11988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黄色</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CN</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组</a:t>
            </a:r>
            <a:endPar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蓝色</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Dementia</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组</a:t>
            </a:r>
            <a:endPar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组间</a:t>
            </a: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检验，选取差异最显著的</a:t>
            </a: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个体素</a:t>
            </a:r>
            <a:endParaRPr kumimoji="0" 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7" name="Straight Arrow Connector 16"/>
          <p:cNvCxnSpPr/>
          <p:nvPr/>
        </p:nvCxnSpPr>
        <p:spPr>
          <a:xfrm>
            <a:off x="3846762" y="5359393"/>
            <a:ext cx="2470485"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6"/>
          <a:stretch>
            <a:fillRect/>
          </a:stretch>
        </p:blipFill>
        <p:spPr>
          <a:xfrm>
            <a:off x="6467040" y="5127954"/>
            <a:ext cx="4904873" cy="462877"/>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96600" y="569785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7550">
        <p:fade/>
      </p:transition>
    </mc:Choice>
    <mc:Fallback xmlns="">
      <p:transition spd="med" advTm="375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20160"/>
            <a:ext cx="9601200" cy="1142385"/>
          </a:xfrm>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实验一：特征降维</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基于体素的特征选择</a:t>
            </a:r>
          </a:p>
        </p:txBody>
      </p:sp>
      <p:pic>
        <p:nvPicPr>
          <p:cNvPr id="6" name="图片 5" descr="1593048362(1)"/>
          <p:cNvPicPr/>
          <p:nvPr/>
        </p:nvPicPr>
        <p:blipFill>
          <a:blip r:embed="rId5"/>
          <a:stretch>
            <a:fillRect/>
          </a:stretch>
        </p:blipFill>
        <p:spPr>
          <a:xfrm>
            <a:off x="207331" y="1509262"/>
            <a:ext cx="4736458" cy="2650756"/>
          </a:xfrm>
          <a:prstGeom prst="rect">
            <a:avLst/>
          </a:prstGeom>
        </p:spPr>
      </p:pic>
      <p:pic>
        <p:nvPicPr>
          <p:cNvPr id="7" name="Picture 5"/>
          <p:cNvPicPr>
            <a:picLocks noChangeAspect="1"/>
          </p:cNvPicPr>
          <p:nvPr/>
        </p:nvPicPr>
        <p:blipFill>
          <a:blip r:embed="rId6"/>
          <a:stretch>
            <a:fillRect/>
          </a:stretch>
        </p:blipFill>
        <p:spPr>
          <a:xfrm>
            <a:off x="4939665" y="1508760"/>
            <a:ext cx="5019040" cy="2762250"/>
          </a:xfrm>
          <a:prstGeom prst="rect">
            <a:avLst/>
          </a:prstGeom>
        </p:spPr>
      </p:pic>
      <p:pic>
        <p:nvPicPr>
          <p:cNvPr id="8" name="Picture 6"/>
          <p:cNvPicPr>
            <a:picLocks noChangeAspect="1"/>
          </p:cNvPicPr>
          <p:nvPr/>
        </p:nvPicPr>
        <p:blipFill>
          <a:blip r:embed="rId7"/>
          <a:srcRect l="1361" r="1563"/>
          <a:stretch>
            <a:fillRect/>
          </a:stretch>
        </p:blipFill>
        <p:spPr>
          <a:xfrm>
            <a:off x="217805" y="4246880"/>
            <a:ext cx="4721860" cy="2556510"/>
          </a:xfrm>
          <a:prstGeom prst="rect">
            <a:avLst/>
          </a:prstGeom>
        </p:spPr>
      </p:pic>
      <p:pic>
        <p:nvPicPr>
          <p:cNvPr id="9" name="Picture 7"/>
          <p:cNvPicPr>
            <a:picLocks noChangeAspect="1"/>
          </p:cNvPicPr>
          <p:nvPr/>
        </p:nvPicPr>
        <p:blipFill>
          <a:blip r:embed="rId8"/>
          <a:srcRect l="1326" r="995"/>
          <a:stretch>
            <a:fillRect/>
          </a:stretch>
        </p:blipFill>
        <p:spPr>
          <a:xfrm>
            <a:off x="4933315" y="4271010"/>
            <a:ext cx="4895215" cy="2580640"/>
          </a:xfrm>
          <a:prstGeom prst="rect">
            <a:avLst/>
          </a:prstGeom>
        </p:spPr>
      </p:pic>
      <p:sp>
        <p:nvSpPr>
          <p:cNvPr id="10" name="Rectangle 9"/>
          <p:cNvSpPr/>
          <p:nvPr/>
        </p:nvSpPr>
        <p:spPr>
          <a:xfrm>
            <a:off x="1924418" y="1979763"/>
            <a:ext cx="6270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2D2E2D"/>
                </a:solidFill>
                <a:effectLst/>
                <a:uLnTx/>
                <a:uFillTx/>
                <a:latin typeface="Arial" panose="020B0604020202020204"/>
                <a:ea typeface="幼圆" panose="02010509060101010101" pitchFamily="49" charset="-122"/>
                <a:cs typeface="+mn-cs"/>
              </a:rPr>
              <a:t>ALFF</a:t>
            </a:r>
            <a:endParaRPr kumimoji="0" lang="en-US" sz="1800" b="0" i="0" u="none" strike="noStrike" kern="1200" cap="none" spc="0" normalizeH="0" baseline="0" noProof="0" dirty="0">
              <a:ln>
                <a:noFill/>
              </a:ln>
              <a:solidFill>
                <a:srgbClr val="2D2E2D"/>
              </a:solidFill>
              <a:effectLst/>
              <a:uLnTx/>
              <a:uFillTx/>
              <a:latin typeface="Arial" panose="020B0604020202020204"/>
              <a:ea typeface="+mn-ea"/>
              <a:cs typeface="+mn-cs"/>
            </a:endParaRPr>
          </a:p>
        </p:txBody>
      </p:sp>
      <p:sp>
        <p:nvSpPr>
          <p:cNvPr id="13" name="Rectangle 12"/>
          <p:cNvSpPr/>
          <p:nvPr/>
        </p:nvSpPr>
        <p:spPr>
          <a:xfrm>
            <a:off x="6360903" y="1887172"/>
            <a:ext cx="6976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srgbClr val="2D2E2D"/>
                </a:solidFill>
                <a:effectLst/>
                <a:uLnTx/>
                <a:uFillTx/>
                <a:latin typeface="Arial" panose="020B0604020202020204"/>
                <a:ea typeface="幼圆" panose="02010509060101010101" pitchFamily="49" charset="-122"/>
                <a:cs typeface="+mn-cs"/>
              </a:rPr>
              <a:t>fALFF</a:t>
            </a:r>
            <a:endParaRPr kumimoji="0" lang="en-US" sz="1800" b="0" i="0" u="none" strike="noStrike" kern="1200" cap="none" spc="0" normalizeH="0" baseline="0" noProof="0" dirty="0">
              <a:ln>
                <a:noFill/>
              </a:ln>
              <a:solidFill>
                <a:srgbClr val="2D2E2D"/>
              </a:solidFill>
              <a:effectLst/>
              <a:uLnTx/>
              <a:uFillTx/>
              <a:latin typeface="Arial" panose="020B0604020202020204"/>
              <a:ea typeface="+mn-ea"/>
              <a:cs typeface="+mn-cs"/>
            </a:endParaRPr>
          </a:p>
        </p:txBody>
      </p:sp>
      <p:sp>
        <p:nvSpPr>
          <p:cNvPr id="12" name="Rectangle 11"/>
          <p:cNvSpPr/>
          <p:nvPr/>
        </p:nvSpPr>
        <p:spPr>
          <a:xfrm>
            <a:off x="1665257" y="6149772"/>
            <a:ext cx="18210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2D2E2D"/>
                </a:solidFill>
                <a:effectLst/>
                <a:uLnTx/>
                <a:uFillTx/>
                <a:latin typeface="Arial" panose="020B0604020202020204"/>
                <a:ea typeface="幼圆" panose="02010509060101010101" pitchFamily="49" charset="-122"/>
                <a:cs typeface="+mn-cs"/>
              </a:rPr>
              <a:t>Degree Centrality</a:t>
            </a:r>
            <a:endParaRPr kumimoji="0" lang="en-US" sz="1800" b="0" i="0" u="none" strike="noStrike" kern="1200" cap="none" spc="0" normalizeH="0" baseline="0" noProof="0" dirty="0">
              <a:ln>
                <a:noFill/>
              </a:ln>
              <a:solidFill>
                <a:srgbClr val="2D2E2D"/>
              </a:solidFill>
              <a:effectLst/>
              <a:uLnTx/>
              <a:uFillTx/>
              <a:latin typeface="Arial" panose="020B0604020202020204"/>
              <a:ea typeface="+mn-ea"/>
              <a:cs typeface="+mn-cs"/>
            </a:endParaRPr>
          </a:p>
        </p:txBody>
      </p:sp>
      <p:sp>
        <p:nvSpPr>
          <p:cNvPr id="11" name="Rectangle 10"/>
          <p:cNvSpPr/>
          <p:nvPr/>
        </p:nvSpPr>
        <p:spPr>
          <a:xfrm>
            <a:off x="7453837" y="4591123"/>
            <a:ext cx="6871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srgbClr val="2D2E2D"/>
                </a:solidFill>
                <a:effectLst/>
                <a:uLnTx/>
                <a:uFillTx/>
                <a:latin typeface="Arial" panose="020B0604020202020204"/>
                <a:ea typeface="幼圆" panose="02010509060101010101" pitchFamily="49" charset="-122"/>
                <a:cs typeface="+mn-cs"/>
              </a:rPr>
              <a:t>ReHo</a:t>
            </a:r>
            <a:endParaRPr kumimoji="0" lang="en-US" altLang="zh-CN" sz="1800" b="0" i="0" u="none" strike="noStrike" kern="1200" cap="none" spc="0" normalizeH="0" baseline="0" noProof="0" dirty="0">
              <a:ln>
                <a:noFill/>
              </a:ln>
              <a:solidFill>
                <a:srgbClr val="2D2E2D"/>
              </a:solidFill>
              <a:effectLst/>
              <a:uLnTx/>
              <a:uFillTx/>
              <a:latin typeface="Arial" panose="020B0604020202020204"/>
              <a:ea typeface="幼圆" panose="02010509060101010101" pitchFamily="49" charset="-122"/>
              <a:cs typeface="+mn-cs"/>
            </a:endParaRPr>
          </a:p>
        </p:txBody>
      </p:sp>
      <p:sp>
        <p:nvSpPr>
          <p:cNvPr id="18" name="文本框 17"/>
          <p:cNvSpPr txBox="1"/>
          <p:nvPr/>
        </p:nvSpPr>
        <p:spPr>
          <a:xfrm>
            <a:off x="9958705" y="3114675"/>
            <a:ext cx="1983105" cy="14763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80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不同被试在所选取的5个体素处的特征值对比，虚线为Dementia组，实线为CN组</a:t>
            </a:r>
          </a:p>
        </p:txBody>
      </p:sp>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18545" y="602996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8030">
        <p:fade/>
      </p:transition>
    </mc:Choice>
    <mc:Fallback xmlns="">
      <p:transition spd="med" advTm="180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实验一：特征降维</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基于体素的特征选择</a:t>
            </a:r>
          </a:p>
        </p:txBody>
      </p:sp>
      <p:pic>
        <p:nvPicPr>
          <p:cNvPr id="3" name="Picture 12"/>
          <p:cNvPicPr>
            <a:picLocks noChangeAspect="1"/>
          </p:cNvPicPr>
          <p:nvPr/>
        </p:nvPicPr>
        <p:blipFill>
          <a:blip r:embed="rId6"/>
          <a:stretch>
            <a:fillRect/>
          </a:stretch>
        </p:blipFill>
        <p:spPr>
          <a:xfrm>
            <a:off x="5047571" y="1663827"/>
            <a:ext cx="5657850" cy="2057400"/>
          </a:xfrm>
          <a:prstGeom prst="rect">
            <a:avLst/>
          </a:prstGeom>
        </p:spPr>
      </p:pic>
      <p:pic>
        <p:nvPicPr>
          <p:cNvPr id="17" name="Picture 16"/>
          <p:cNvPicPr/>
          <p:nvPr/>
        </p:nvPicPr>
        <p:blipFill>
          <a:blip r:embed="rId7"/>
          <a:stretch>
            <a:fillRect/>
          </a:stretch>
        </p:blipFill>
        <p:spPr>
          <a:xfrm>
            <a:off x="1354685" y="1645951"/>
            <a:ext cx="3097586" cy="2211976"/>
          </a:xfrm>
          <a:prstGeom prst="rect">
            <a:avLst/>
          </a:prstGeom>
        </p:spPr>
      </p:pic>
      <p:sp>
        <p:nvSpPr>
          <p:cNvPr id="4" name="文本框 3"/>
          <p:cNvSpPr txBox="1"/>
          <p:nvPr/>
        </p:nvSpPr>
        <p:spPr>
          <a:xfrm>
            <a:off x="1679575" y="3857625"/>
            <a:ext cx="814133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将所选取的5个体素对应到解剖图中查看，采用papaya工具进行解剖区域定位</a:t>
            </a:r>
          </a:p>
        </p:txBody>
      </p:sp>
      <p:graphicFrame>
        <p:nvGraphicFramePr>
          <p:cNvPr id="15" name="Table 13"/>
          <p:cNvGraphicFramePr>
            <a:graphicFrameLocks noGrp="1"/>
          </p:cNvGraphicFramePr>
          <p:nvPr>
            <p:custDataLst>
              <p:tags r:id="rId1"/>
            </p:custDataLst>
          </p:nvPr>
        </p:nvGraphicFramePr>
        <p:xfrm>
          <a:off x="1608451" y="4433567"/>
          <a:ext cx="7716252" cy="1603960"/>
        </p:xfrm>
        <a:graphic>
          <a:graphicData uri="http://schemas.openxmlformats.org/drawingml/2006/table">
            <a:tbl>
              <a:tblPr firstRow="1" firstCol="1" bandRow="1">
                <a:effectLst/>
                <a:tableStyleId>{5940675A-B579-460E-94D1-54222C63F5DA}</a:tableStyleId>
              </a:tblPr>
              <a:tblGrid>
                <a:gridCol w="2506619">
                  <a:extLst>
                    <a:ext uri="{9D8B030D-6E8A-4147-A177-3AD203B41FA5}">
                      <a16:colId xmlns:a16="http://schemas.microsoft.com/office/drawing/2014/main" val="20000"/>
                    </a:ext>
                  </a:extLst>
                </a:gridCol>
                <a:gridCol w="5209633">
                  <a:extLst>
                    <a:ext uri="{9D8B030D-6E8A-4147-A177-3AD203B41FA5}">
                      <a16:colId xmlns:a16="http://schemas.microsoft.com/office/drawing/2014/main" val="20001"/>
                    </a:ext>
                  </a:extLst>
                </a:gridCol>
              </a:tblGrid>
              <a:tr h="320792">
                <a:tc>
                  <a:txBody>
                    <a:bodyPr/>
                    <a:lstStyle/>
                    <a:p>
                      <a:pPr marL="0" marR="0" algn="ctr">
                        <a:lnSpc>
                          <a:spcPct val="107000"/>
                        </a:lnSpc>
                        <a:spcBef>
                          <a:spcPts val="0"/>
                        </a:spcBef>
                        <a:spcAft>
                          <a:spcPts val="0"/>
                        </a:spcAft>
                      </a:pPr>
                      <a:r>
                        <a:rPr lang="zh-CN" sz="1800" b="1" kern="100">
                          <a:solidFill>
                            <a:sysClr val="window" lastClr="FFFFFF"/>
                          </a:solidFill>
                          <a:effectLst/>
                          <a:latin typeface="微软雅黑" panose="020B0503020204020204" pitchFamily="34" charset="-122"/>
                          <a:ea typeface="微软雅黑" panose="020B0503020204020204" pitchFamily="34" charset="-122"/>
                        </a:rPr>
                        <a:t>特征</a:t>
                      </a:r>
                      <a:endParaRPr lang="zh-CN" sz="1800" b="1" kern="100">
                        <a:solidFill>
                          <a:sysClr val="window" lastClr="FFFFFF"/>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4472C4"/>
                    </a:solidFill>
                  </a:tcPr>
                </a:tc>
                <a:tc>
                  <a:txBody>
                    <a:bodyPr/>
                    <a:lstStyle/>
                    <a:p>
                      <a:pPr marL="0" marR="0" algn="ctr">
                        <a:lnSpc>
                          <a:spcPct val="107000"/>
                        </a:lnSpc>
                        <a:spcBef>
                          <a:spcPts val="0"/>
                        </a:spcBef>
                        <a:spcAft>
                          <a:spcPts val="0"/>
                        </a:spcAft>
                      </a:pPr>
                      <a:r>
                        <a:rPr lang="zh-CN" sz="1800" b="1" kern="100">
                          <a:solidFill>
                            <a:sysClr val="window" lastClr="FFFFFF"/>
                          </a:solidFill>
                          <a:effectLst/>
                          <a:latin typeface="微软雅黑" panose="020B0503020204020204" pitchFamily="34" charset="-122"/>
                          <a:ea typeface="微软雅黑" panose="020B0503020204020204" pitchFamily="34" charset="-122"/>
                        </a:rPr>
                        <a:t>主要区域</a:t>
                      </a:r>
                      <a:endParaRPr lang="zh-CN" sz="1800" b="1" kern="100">
                        <a:solidFill>
                          <a:sysClr val="window" lastClr="FFFFFF"/>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4472C4"/>
                    </a:solidFill>
                  </a:tcPr>
                </a:tc>
                <a:extLst>
                  <a:ext uri="{0D108BD9-81ED-4DB2-BD59-A6C34878D82A}">
                    <a16:rowId xmlns:a16="http://schemas.microsoft.com/office/drawing/2014/main" val="10000"/>
                  </a:ext>
                </a:extLst>
              </a:tr>
              <a:tr h="320792">
                <a:tc>
                  <a:txBody>
                    <a:bodyPr/>
                    <a:lstStyle/>
                    <a:p>
                      <a:pPr marL="0" marR="0" algn="ctr">
                        <a:lnSpc>
                          <a:spcPct val="107000"/>
                        </a:lnSpc>
                        <a:spcBef>
                          <a:spcPts val="0"/>
                        </a:spcBef>
                        <a:spcAft>
                          <a:spcPts val="0"/>
                        </a:spcAft>
                      </a:pPr>
                      <a:r>
                        <a:rPr lang="en-US" sz="1800" b="1" kern="100">
                          <a:solidFill>
                            <a:sysClr val="window" lastClr="FFFFFF"/>
                          </a:solidFill>
                          <a:effectLst/>
                          <a:latin typeface="微软雅黑" panose="020B0503020204020204" pitchFamily="34" charset="-122"/>
                          <a:ea typeface="微软雅黑" panose="020B0503020204020204" pitchFamily="34" charset="-122"/>
                        </a:rPr>
                        <a:t>ALFF</a:t>
                      </a:r>
                      <a:endParaRPr lang="en-US" sz="1800" b="1" kern="100">
                        <a:solidFill>
                          <a:sysClr val="window" lastClr="FFFFFF"/>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solidFill>
                      <a:srgbClr val="4472C4"/>
                    </a:solidFill>
                  </a:tcPr>
                </a:tc>
                <a:tc>
                  <a:txBody>
                    <a:bodyPr/>
                    <a:lstStyle/>
                    <a:p>
                      <a:pPr marL="0" marR="0" algn="ctr">
                        <a:lnSpc>
                          <a:spcPct val="107000"/>
                        </a:lnSpc>
                        <a:spcBef>
                          <a:spcPts val="0"/>
                        </a:spcBef>
                        <a:spcAft>
                          <a:spcPts val="0"/>
                        </a:spcAft>
                      </a:pPr>
                      <a:r>
                        <a:rPr lang="zh-CN" sz="1800" kern="100">
                          <a:solidFill>
                            <a:sysClr val="windowText" lastClr="000000"/>
                          </a:solidFill>
                          <a:effectLst/>
                          <a:latin typeface="微软雅黑" panose="020B0503020204020204" pitchFamily="34" charset="-122"/>
                          <a:ea typeface="微软雅黑" panose="020B0503020204020204" pitchFamily="34" charset="-122"/>
                        </a:rPr>
                        <a:t>左侧小脑、中央前回</a:t>
                      </a:r>
                      <a:endParaRPr lang="zh-CN" sz="1800" kern="100">
                        <a:solidFill>
                          <a:sysClr val="windowText" lastClr="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solidFill>
                      <a:srgbClr val="4472C4">
                        <a:tint val="40000"/>
                      </a:srgbClr>
                    </a:solidFill>
                  </a:tcPr>
                </a:tc>
                <a:extLst>
                  <a:ext uri="{0D108BD9-81ED-4DB2-BD59-A6C34878D82A}">
                    <a16:rowId xmlns:a16="http://schemas.microsoft.com/office/drawing/2014/main" val="10001"/>
                  </a:ext>
                </a:extLst>
              </a:tr>
              <a:tr h="320792">
                <a:tc>
                  <a:txBody>
                    <a:bodyPr/>
                    <a:lstStyle/>
                    <a:p>
                      <a:pPr marL="0" marR="0" algn="ctr">
                        <a:lnSpc>
                          <a:spcPct val="107000"/>
                        </a:lnSpc>
                        <a:spcBef>
                          <a:spcPts val="0"/>
                        </a:spcBef>
                        <a:spcAft>
                          <a:spcPts val="0"/>
                        </a:spcAft>
                      </a:pPr>
                      <a:r>
                        <a:rPr lang="en-US" sz="1800" b="1" kern="100" dirty="0" err="1">
                          <a:solidFill>
                            <a:sysClr val="window" lastClr="FFFFFF"/>
                          </a:solidFill>
                          <a:effectLst/>
                          <a:latin typeface="微软雅黑" panose="020B0503020204020204" pitchFamily="34" charset="-122"/>
                          <a:ea typeface="微软雅黑" panose="020B0503020204020204" pitchFamily="34" charset="-122"/>
                        </a:rPr>
                        <a:t>fALFF</a:t>
                      </a:r>
                      <a:endParaRPr lang="en-US" sz="1800" b="1" kern="100" dirty="0" err="1">
                        <a:solidFill>
                          <a:sysClr val="window" lastClr="FFFFFF"/>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4472C4"/>
                    </a:solidFill>
                  </a:tcPr>
                </a:tc>
                <a:tc>
                  <a:txBody>
                    <a:bodyPr/>
                    <a:lstStyle/>
                    <a:p>
                      <a:pPr marL="0" marR="0" algn="ctr">
                        <a:lnSpc>
                          <a:spcPct val="107000"/>
                        </a:lnSpc>
                        <a:spcBef>
                          <a:spcPts val="0"/>
                        </a:spcBef>
                        <a:spcAft>
                          <a:spcPts val="0"/>
                        </a:spcAft>
                      </a:pPr>
                      <a:r>
                        <a:rPr lang="zh-CN" sz="1800" kern="100">
                          <a:solidFill>
                            <a:sysClr val="windowText" lastClr="000000"/>
                          </a:solidFill>
                          <a:effectLst/>
                          <a:latin typeface="微软雅黑" panose="020B0503020204020204" pitchFamily="34" charset="-122"/>
                          <a:ea typeface="微软雅黑" panose="020B0503020204020204" pitchFamily="34" charset="-122"/>
                        </a:rPr>
                        <a:t>颞横回、颞上回、颞中回、海马回沟</a:t>
                      </a:r>
                      <a:endParaRPr lang="zh-CN" sz="1800" kern="100">
                        <a:solidFill>
                          <a:sysClr val="windowText" lastClr="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4472C4">
                        <a:tint val="20000"/>
                      </a:srgbClr>
                    </a:solidFill>
                  </a:tcPr>
                </a:tc>
                <a:extLst>
                  <a:ext uri="{0D108BD9-81ED-4DB2-BD59-A6C34878D82A}">
                    <a16:rowId xmlns:a16="http://schemas.microsoft.com/office/drawing/2014/main" val="10002"/>
                  </a:ext>
                </a:extLst>
              </a:tr>
              <a:tr h="320792">
                <a:tc>
                  <a:txBody>
                    <a:bodyPr/>
                    <a:lstStyle/>
                    <a:p>
                      <a:pPr marL="0" marR="0" algn="ctr">
                        <a:lnSpc>
                          <a:spcPct val="107000"/>
                        </a:lnSpc>
                        <a:spcBef>
                          <a:spcPts val="0"/>
                        </a:spcBef>
                        <a:spcAft>
                          <a:spcPts val="0"/>
                        </a:spcAft>
                      </a:pPr>
                      <a:r>
                        <a:rPr lang="en-US" sz="1800" b="1" kern="100">
                          <a:solidFill>
                            <a:sysClr val="window" lastClr="FFFFFF"/>
                          </a:solidFill>
                          <a:effectLst/>
                          <a:latin typeface="微软雅黑" panose="020B0503020204020204" pitchFamily="34" charset="-122"/>
                          <a:ea typeface="微软雅黑" panose="020B0503020204020204" pitchFamily="34" charset="-122"/>
                        </a:rPr>
                        <a:t>ReHo</a:t>
                      </a:r>
                      <a:endParaRPr lang="en-US" sz="1800" b="1" kern="100">
                        <a:solidFill>
                          <a:sysClr val="window" lastClr="FFFFFF"/>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4472C4"/>
                    </a:solidFill>
                  </a:tcPr>
                </a:tc>
                <a:tc>
                  <a:txBody>
                    <a:bodyPr/>
                    <a:lstStyle/>
                    <a:p>
                      <a:pPr marL="0" marR="0" algn="ctr">
                        <a:lnSpc>
                          <a:spcPct val="107000"/>
                        </a:lnSpc>
                        <a:spcBef>
                          <a:spcPts val="0"/>
                        </a:spcBef>
                        <a:spcAft>
                          <a:spcPts val="0"/>
                        </a:spcAft>
                      </a:pPr>
                      <a:r>
                        <a:rPr lang="zh-CN" sz="1800" kern="100">
                          <a:solidFill>
                            <a:sysClr val="windowText" lastClr="000000"/>
                          </a:solidFill>
                          <a:effectLst/>
                          <a:latin typeface="微软雅黑" panose="020B0503020204020204" pitchFamily="34" charset="-122"/>
                          <a:ea typeface="微软雅黑" panose="020B0503020204020204" pitchFamily="34" charset="-122"/>
                        </a:rPr>
                        <a:t>楔前叶、扣带回、额下回</a:t>
                      </a:r>
                      <a:endParaRPr lang="zh-CN" sz="1800" kern="100">
                        <a:solidFill>
                          <a:sysClr val="windowText" lastClr="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4472C4">
                        <a:tint val="40000"/>
                      </a:srgbClr>
                    </a:solidFill>
                  </a:tcPr>
                </a:tc>
                <a:extLst>
                  <a:ext uri="{0D108BD9-81ED-4DB2-BD59-A6C34878D82A}">
                    <a16:rowId xmlns:a16="http://schemas.microsoft.com/office/drawing/2014/main" val="10003"/>
                  </a:ext>
                </a:extLst>
              </a:tr>
              <a:tr h="320792">
                <a:tc>
                  <a:txBody>
                    <a:bodyPr/>
                    <a:lstStyle/>
                    <a:p>
                      <a:pPr marL="0" marR="0" algn="ctr">
                        <a:lnSpc>
                          <a:spcPct val="107000"/>
                        </a:lnSpc>
                        <a:spcBef>
                          <a:spcPts val="0"/>
                        </a:spcBef>
                        <a:spcAft>
                          <a:spcPts val="0"/>
                        </a:spcAft>
                      </a:pPr>
                      <a:r>
                        <a:rPr lang="en-US" sz="1800" b="1" kern="100">
                          <a:solidFill>
                            <a:sysClr val="window" lastClr="FFFFFF"/>
                          </a:solidFill>
                          <a:effectLst/>
                          <a:latin typeface="微软雅黑" panose="020B0503020204020204" pitchFamily="34" charset="-122"/>
                          <a:ea typeface="微软雅黑" panose="020B0503020204020204" pitchFamily="34" charset="-122"/>
                        </a:rPr>
                        <a:t>Degree Centrality</a:t>
                      </a:r>
                      <a:endParaRPr lang="en-US" sz="1800" b="1" kern="100">
                        <a:solidFill>
                          <a:sysClr val="window" lastClr="FFFFFF"/>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4472C4"/>
                    </a:solidFill>
                  </a:tcPr>
                </a:tc>
                <a:tc>
                  <a:txBody>
                    <a:bodyPr/>
                    <a:lstStyle/>
                    <a:p>
                      <a:pPr marL="0" marR="0" algn="ctr">
                        <a:lnSpc>
                          <a:spcPct val="107000"/>
                        </a:lnSpc>
                        <a:spcBef>
                          <a:spcPts val="0"/>
                        </a:spcBef>
                        <a:spcAft>
                          <a:spcPts val="0"/>
                        </a:spcAft>
                      </a:pPr>
                      <a:r>
                        <a:rPr lang="zh-CN" sz="1800" kern="100" dirty="0">
                          <a:solidFill>
                            <a:sysClr val="windowText" lastClr="000000"/>
                          </a:solidFill>
                          <a:effectLst/>
                          <a:latin typeface="微软雅黑" panose="020B0503020204020204" pitchFamily="34" charset="-122"/>
                          <a:ea typeface="微软雅黑" panose="020B0503020204020204" pitchFamily="34" charset="-122"/>
                        </a:rPr>
                        <a:t>顶下小叶、额上回</a:t>
                      </a:r>
                      <a:endParaRPr lang="zh-CN" sz="1800" kern="100" dirty="0">
                        <a:solidFill>
                          <a:sysClr val="windowText" lastClr="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solidFill>
                      <a:srgbClr val="4472C4">
                        <a:tint val="20000"/>
                      </a:srgbClr>
                    </a:solidFill>
                  </a:tcPr>
                </a:tc>
                <a:extLst>
                  <a:ext uri="{0D108BD9-81ED-4DB2-BD59-A6C34878D82A}">
                    <a16:rowId xmlns:a16="http://schemas.microsoft.com/office/drawing/2014/main" val="10004"/>
                  </a:ext>
                </a:extLst>
              </a:tr>
            </a:tbl>
          </a:graphicData>
        </a:graphic>
      </p:graphicFrame>
      <p:sp>
        <p:nvSpPr>
          <p:cNvPr id="16" name="文本框 15"/>
          <p:cNvSpPr txBox="1"/>
          <p:nvPr/>
        </p:nvSpPr>
        <p:spPr>
          <a:xfrm>
            <a:off x="9435465" y="4912995"/>
            <a:ext cx="215582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1" u="none" strike="noStrike" kern="1200" cap="none" spc="0" normalizeH="0" baseline="0" noProof="0">
                <a:ln>
                  <a:noFill/>
                </a:ln>
                <a:solidFill>
                  <a:srgbClr val="4F91A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不同特征选取体素所在的解剖区域</a:t>
            </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55045" y="595503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5180">
        <p:fade/>
      </p:transition>
    </mc:Choice>
    <mc:Fallback xmlns="">
      <p:transition spd="med" advTm="251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实验一：分类结果</a:t>
            </a:r>
          </a:p>
        </p:txBody>
      </p:sp>
      <p:sp>
        <p:nvSpPr>
          <p:cNvPr id="5" name="内容占位符 4"/>
          <p:cNvSpPr>
            <a:spLocks noGrp="1"/>
          </p:cNvSpPr>
          <p:nvPr>
            <p:ph idx="1"/>
          </p:nvPr>
        </p:nvSpPr>
        <p:spPr>
          <a:xfrm>
            <a:off x="1295400" y="1788160"/>
            <a:ext cx="9014460" cy="3810000"/>
          </a:xfrm>
        </p:spPr>
        <p:txBody>
          <a:bodyPr rtlCol="0">
            <a:noAutofit/>
          </a:bodyPr>
          <a:lstStyle/>
          <a:p>
            <a:pPr algn="just" rtl="0">
              <a:lnSpc>
                <a:spcPct val="100000"/>
              </a:lnSpc>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Python 3.7</a:t>
            </a:r>
          </a:p>
          <a:p>
            <a:pPr algn="just" rtl="0">
              <a:lnSpc>
                <a:spcPct val="100000"/>
              </a:lnSpc>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scikit-learn: 0.22.1</a:t>
            </a:r>
          </a:p>
          <a:p>
            <a:pPr algn="just" rtl="0">
              <a:lnSpc>
                <a:spcPct val="100000"/>
              </a:lnSpc>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numpy: 1.8.1</a:t>
            </a:r>
          </a:p>
          <a:p>
            <a:pPr algn="just" rtl="0">
              <a:lnSpc>
                <a:spcPct val="100000"/>
              </a:lnSpc>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使用基于体素的特征ALFF、fALFF、ReHo、Degree Centrality构建特征向量（4×5=20维）</a:t>
            </a:r>
          </a:p>
          <a:p>
            <a:pPr algn="just" rtl="0">
              <a:lnSpc>
                <a:spcPct val="100000"/>
              </a:lnSpc>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使用留一法进行验证</a:t>
            </a:r>
          </a:p>
          <a:p>
            <a:pPr algn="just" rtl="0">
              <a:lnSpc>
                <a:spcPct val="100000"/>
              </a:lnSpc>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混淆矩阵、准确度、敏感性、特异性 -&gt;存在过拟合</a:t>
            </a:r>
          </a:p>
          <a:p>
            <a:pPr algn="just" rtl="0">
              <a:lnSpc>
                <a:spcPct val="100000"/>
              </a:lnSpc>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Kernel: Linear/RBF</a:t>
            </a:r>
          </a:p>
        </p:txBody>
      </p:sp>
      <p:pic>
        <p:nvPicPr>
          <p:cNvPr id="6" name="Picture 5"/>
          <p:cNvPicPr>
            <a:picLocks noChangeAspect="1"/>
          </p:cNvPicPr>
          <p:nvPr/>
        </p:nvPicPr>
        <p:blipFill>
          <a:blip r:embed="rId5"/>
          <a:stretch>
            <a:fillRect/>
          </a:stretch>
        </p:blipFill>
        <p:spPr>
          <a:xfrm>
            <a:off x="7379251" y="4421096"/>
            <a:ext cx="4610100" cy="161925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55045" y="604012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0830">
        <p:fade/>
      </p:transition>
    </mc:Choice>
    <mc:Fallback xmlns="">
      <p:transition spd="med" advTm="408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微软雅黑" panose="020B0503020204020204" pitchFamily="34" charset="-122"/>
                <a:ea typeface="微软雅黑" panose="020B0503020204020204" pitchFamily="34" charset="-122"/>
                <a:sym typeface="Arial" panose="020B0604020202020204" pitchFamily="34" charset="0"/>
              </a:rPr>
              <a:t>实验二：使用</a:t>
            </a:r>
            <a:r>
              <a:rPr lang="en-US" altLang="zh-CN" dirty="0">
                <a:latin typeface="微软雅黑" panose="020B0503020204020204" pitchFamily="34" charset="-122"/>
                <a:ea typeface="微软雅黑" panose="020B0503020204020204" pitchFamily="34" charset="-122"/>
                <a:sym typeface="Arial" panose="020B0604020202020204" pitchFamily="34" charset="0"/>
              </a:rPr>
              <a:t>FC</a:t>
            </a:r>
            <a:r>
              <a:rPr lang="zh-CN" altLang="en-US" dirty="0">
                <a:latin typeface="微软雅黑" panose="020B0503020204020204" pitchFamily="34" charset="-122"/>
                <a:ea typeface="微软雅黑" panose="020B0503020204020204" pitchFamily="34" charset="-122"/>
                <a:sym typeface="Arial" panose="020B0604020202020204" pitchFamily="34" charset="0"/>
              </a:rPr>
              <a:t>构建特征向量</a:t>
            </a:r>
          </a:p>
        </p:txBody>
      </p:sp>
      <p:sp>
        <p:nvSpPr>
          <p:cNvPr id="3" name="内容占位符 2"/>
          <p:cNvSpPr>
            <a:spLocks noGrp="1"/>
          </p:cNvSpPr>
          <p:nvPr>
            <p:ph idx="1"/>
          </p:nvPr>
        </p:nvSpPr>
        <p:spPr>
          <a:xfrm>
            <a:off x="1295400" y="1981200"/>
            <a:ext cx="5351145" cy="3923665"/>
          </a:xfrm>
        </p:spPr>
        <p:txBody>
          <a:bodyPr rtlCol="0">
            <a:normAutofit/>
          </a:bodyPr>
          <a:lstStyle/>
          <a:p>
            <a:pPr rtl="0">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试验中用到的五个向量：</a:t>
            </a:r>
            <a:r>
              <a:rPr lang="en-US" altLang="zh-CN" dirty="0">
                <a:latin typeface="Arial" panose="020B0604020202020204" pitchFamily="34" charset="0"/>
                <a:ea typeface="微软雅黑" panose="020B0503020204020204" pitchFamily="34" charset="-122"/>
                <a:sym typeface="Arial" panose="020B0604020202020204" pitchFamily="34" charset="0"/>
              </a:rPr>
              <a:t>MRI_label</a:t>
            </a:r>
            <a:r>
              <a:rPr lang="zh-CN" altLang="en-US" dirty="0">
                <a:latin typeface="Arial" panose="020B0604020202020204" pitchFamily="34" charset="0"/>
                <a:ea typeface="微软雅黑" panose="020B0503020204020204" pitchFamily="34" charset="-122"/>
                <a:sym typeface="Arial" panose="020B0604020202020204" pitchFamily="34" charset="0"/>
              </a:rPr>
              <a:t>、</a:t>
            </a:r>
            <a:r>
              <a:rPr lang="en-US" altLang="zh-CN" dirty="0">
                <a:latin typeface="Arial" panose="020B0604020202020204" pitchFamily="34" charset="0"/>
                <a:ea typeface="微软雅黑" panose="020B0503020204020204" pitchFamily="34" charset="-122"/>
                <a:sym typeface="Arial" panose="020B0604020202020204" pitchFamily="34" charset="0"/>
              </a:rPr>
              <a:t>MRI_inst</a:t>
            </a:r>
            <a:r>
              <a:rPr lang="zh-CN" altLang="en-US" dirty="0">
                <a:latin typeface="Arial" panose="020B0604020202020204" pitchFamily="34" charset="0"/>
                <a:ea typeface="微软雅黑" panose="020B0503020204020204" pitchFamily="34" charset="-122"/>
                <a:sym typeface="Arial" panose="020B0604020202020204" pitchFamily="34" charset="0"/>
              </a:rPr>
              <a:t>、</a:t>
            </a:r>
            <a:r>
              <a:rPr lang="en-US" altLang="zh-CN" dirty="0">
                <a:latin typeface="Arial" panose="020B0604020202020204" pitchFamily="34" charset="0"/>
                <a:ea typeface="微软雅黑" panose="020B0503020204020204" pitchFamily="34" charset="-122"/>
                <a:sym typeface="Arial" panose="020B0604020202020204" pitchFamily="34" charset="0"/>
              </a:rPr>
              <a:t>MRI_inst1</a:t>
            </a:r>
            <a:r>
              <a:rPr lang="zh-CN" altLang="en-US" dirty="0">
                <a:latin typeface="Arial" panose="020B0604020202020204" pitchFamily="34" charset="0"/>
                <a:ea typeface="微软雅黑" panose="020B0503020204020204" pitchFamily="34" charset="-122"/>
                <a:sym typeface="Arial" panose="020B0604020202020204" pitchFamily="34" charset="0"/>
              </a:rPr>
              <a:t>、</a:t>
            </a:r>
            <a:r>
              <a:rPr lang="en-US" altLang="zh-CN" dirty="0">
                <a:latin typeface="Arial" panose="020B0604020202020204" pitchFamily="34" charset="0"/>
                <a:ea typeface="微软雅黑" panose="020B0503020204020204" pitchFamily="34" charset="-122"/>
                <a:sym typeface="Arial" panose="020B0604020202020204" pitchFamily="34" charset="0"/>
              </a:rPr>
              <a:t>MRI_inst2</a:t>
            </a:r>
            <a:r>
              <a:rPr lang="zh-CN" altLang="en-US" dirty="0">
                <a:latin typeface="Arial" panose="020B0604020202020204" pitchFamily="34" charset="0"/>
                <a:ea typeface="微软雅黑" panose="020B0503020204020204" pitchFamily="34" charset="-122"/>
                <a:sym typeface="Arial" panose="020B0604020202020204" pitchFamily="34" charset="0"/>
              </a:rPr>
              <a:t>、</a:t>
            </a:r>
            <a:r>
              <a:rPr lang="en-US" altLang="zh-CN" dirty="0">
                <a:latin typeface="Arial" panose="020B0604020202020204" pitchFamily="34" charset="0"/>
                <a:ea typeface="微软雅黑" panose="020B0503020204020204" pitchFamily="34" charset="-122"/>
                <a:sym typeface="Arial" panose="020B0604020202020204" pitchFamily="34" charset="0"/>
              </a:rPr>
              <a:t>MRI_inst1+2</a:t>
            </a:r>
            <a:endParaRPr lang="zh-CN" altLang="en-US" dirty="0">
              <a:latin typeface="Arial" panose="020B0604020202020204" pitchFamily="34" charset="0"/>
              <a:ea typeface="微软雅黑" panose="020B0503020204020204" pitchFamily="34" charset="-122"/>
              <a:sym typeface="Arial" panose="020B0604020202020204" pitchFamily="34" charset="0"/>
            </a:endParaRPr>
          </a:p>
          <a:p>
            <a:pPr rtl="0"/>
            <a:r>
              <a:rPr lang="en-US" altLang="zh-CN" dirty="0">
                <a:latin typeface="Arial" panose="020B0604020202020204" pitchFamily="34" charset="0"/>
                <a:ea typeface="微软雅黑" panose="020B0503020204020204" pitchFamily="34" charset="-122"/>
                <a:sym typeface="Arial" panose="020B0604020202020204" pitchFamily="34" charset="0"/>
              </a:rPr>
              <a:t>MRI_inst</a:t>
            </a:r>
            <a:r>
              <a:rPr lang="zh-CN" altLang="en-US" dirty="0">
                <a:latin typeface="Arial" panose="020B0604020202020204" pitchFamily="34" charset="0"/>
                <a:ea typeface="微软雅黑" panose="020B0503020204020204" pitchFamily="34" charset="-122"/>
                <a:sym typeface="Arial" panose="020B0604020202020204" pitchFamily="34" charset="0"/>
              </a:rPr>
              <a:t>向量的准确性测试：准确性较低</a:t>
            </a:r>
          </a:p>
          <a:p>
            <a:pPr rtl="0"/>
            <a:r>
              <a:rPr lang="en-US" altLang="zh-CN" dirty="0">
                <a:latin typeface="Arial" panose="020B0604020202020204" pitchFamily="34" charset="0"/>
                <a:ea typeface="微软雅黑" panose="020B0503020204020204" pitchFamily="34" charset="-122"/>
                <a:sym typeface="Arial" panose="020B0604020202020204" pitchFamily="34" charset="0"/>
              </a:rPr>
              <a:t>MRI_inst1</a:t>
            </a:r>
            <a:r>
              <a:rPr lang="zh-CN" altLang="en-US" dirty="0">
                <a:latin typeface="Arial" panose="020B0604020202020204" pitchFamily="34" charset="0"/>
                <a:ea typeface="微软雅黑" panose="020B0503020204020204" pitchFamily="34" charset="-122"/>
                <a:sym typeface="Arial" panose="020B0604020202020204" pitchFamily="34" charset="0"/>
              </a:rPr>
              <a:t>向量的准确性测试：线性核较好</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pPr rtl="0"/>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结论：额中回——眶部额下回、眶内额上回——Cerebelum_3_L等脑区之间的关联系数与是否患</a:t>
            </a: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AD</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相关</a:t>
            </a:r>
          </a:p>
          <a:p>
            <a:pPr marL="0" indent="0" rtl="0">
              <a:buNone/>
            </a:pPr>
            <a:endParaRPr lang="zh-CN" altLang="en-US" dirty="0">
              <a:latin typeface="Arial" panose="020B0604020202020204" pitchFamily="34" charset="0"/>
              <a:ea typeface="微软雅黑" panose="020B0503020204020204" pitchFamily="34" charset="-122"/>
              <a:sym typeface="Arial" panose="020B0604020202020204" pitchFamily="34" charset="0"/>
            </a:endParaRPr>
          </a:p>
          <a:p>
            <a:pPr rtl="0"/>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4314190" y="2102485"/>
            <a:ext cx="1367790" cy="385445"/>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cxnSp>
        <p:nvCxnSpPr>
          <p:cNvPr id="5" name="直接箭头连接符 4"/>
          <p:cNvCxnSpPr>
            <a:stCxn id="4" idx="0"/>
          </p:cNvCxnSpPr>
          <p:nvPr/>
        </p:nvCxnSpPr>
        <p:spPr>
          <a:xfrm flipV="1">
            <a:off x="4998085" y="1809115"/>
            <a:ext cx="2189480" cy="2933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187565" y="1612900"/>
            <a:ext cx="3800475" cy="368300"/>
          </a:xfrm>
          <a:prstGeom prst="rect">
            <a:avLst/>
          </a:prstGeom>
          <a:noFill/>
          <a:ln w="1905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标记分组，</a:t>
            </a:r>
            <a:r>
              <a:rPr kumimoji="0" lang="en-US" altLang="zh-CN" sz="1800" b="1" i="0" u="none" strike="noStrike" kern="1200" cap="none" spc="0" normalizeH="0" baseline="0" noProof="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800" b="1" i="0" u="none" strike="noStrike" kern="1200" cap="none" spc="0" normalizeH="0" baseline="0" noProof="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为</a:t>
            </a:r>
            <a:r>
              <a:rPr kumimoji="0" lang="en-US" altLang="zh-CN" sz="1800" b="1" i="0" u="none" strike="noStrike" kern="1200" cap="none" spc="0" normalizeH="0" baseline="0" noProof="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CN</a:t>
            </a:r>
            <a:r>
              <a:rPr kumimoji="0" lang="zh-CN" altLang="en-US" sz="1800" b="1" i="0" u="none" strike="noStrike" kern="1200" cap="none" spc="0" normalizeH="0" baseline="0" noProof="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组，</a:t>
            </a:r>
            <a:r>
              <a:rPr kumimoji="0" lang="en-US" altLang="zh-CN" sz="1800" b="1" i="0" u="none" strike="noStrike" kern="1200" cap="none" spc="0" normalizeH="0" baseline="0" noProof="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800" b="1" i="0" u="none" strike="noStrike" kern="1200" cap="none" spc="0" normalizeH="0" baseline="0" noProof="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为</a:t>
            </a:r>
            <a:r>
              <a:rPr kumimoji="0" lang="en-US" altLang="zh-CN" sz="1800" b="1" i="0" u="none" strike="noStrike" kern="1200" cap="none" spc="0" normalizeH="0" baseline="0" noProof="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AD</a:t>
            </a:r>
            <a:r>
              <a:rPr kumimoji="0" lang="zh-CN" altLang="en-US" sz="1800" b="1" i="0" u="none" strike="noStrike" kern="1200" cap="none" spc="0" normalizeH="0" baseline="0" noProof="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组</a:t>
            </a:r>
          </a:p>
        </p:txBody>
      </p:sp>
      <p:sp>
        <p:nvSpPr>
          <p:cNvPr id="8" name="矩形 7"/>
          <p:cNvSpPr/>
          <p:nvPr/>
        </p:nvSpPr>
        <p:spPr>
          <a:xfrm>
            <a:off x="1523365" y="2487930"/>
            <a:ext cx="4104005" cy="890905"/>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幼圆" panose="02010509060101010101" pitchFamily="49" charset="-122"/>
              <a:cs typeface="+mn-cs"/>
            </a:endParaRPr>
          </a:p>
        </p:txBody>
      </p:sp>
      <p:cxnSp>
        <p:nvCxnSpPr>
          <p:cNvPr id="9" name="直接箭头连接符 8"/>
          <p:cNvCxnSpPr>
            <a:stCxn id="8" idx="3"/>
          </p:cNvCxnSpPr>
          <p:nvPr/>
        </p:nvCxnSpPr>
        <p:spPr>
          <a:xfrm flipV="1">
            <a:off x="5627370" y="2928620"/>
            <a:ext cx="256540" cy="5080"/>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883910" y="2456815"/>
            <a:ext cx="1844675" cy="922020"/>
          </a:xfrm>
          <a:prstGeom prst="rect">
            <a:avLst/>
          </a:prstGeom>
          <a:gradFill>
            <a:gsLst>
              <a:gs pos="0">
                <a:srgbClr val="FECF40"/>
              </a:gs>
              <a:gs pos="100000">
                <a:srgbClr val="846C21"/>
              </a:gs>
            </a:gsLst>
            <a:lin scaled="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2D2E2D"/>
                </a:solidFill>
                <a:effectLst/>
                <a:uLnTx/>
                <a:uFillTx/>
                <a:latin typeface="宋体" panose="02010600030101010101" pitchFamily="2" charset="-122"/>
                <a:ea typeface="宋体" panose="02010600030101010101" pitchFamily="2" charset="-122"/>
                <a:cs typeface="+mn-cs"/>
              </a:rPr>
              <a:t>根据功能性脑网络的边和节点特征得到</a:t>
            </a:r>
          </a:p>
        </p:txBody>
      </p:sp>
      <p:cxnSp>
        <p:nvCxnSpPr>
          <p:cNvPr id="11" name="直接箭头连接符 10"/>
          <p:cNvCxnSpPr>
            <a:endCxn id="12" idx="1"/>
          </p:cNvCxnSpPr>
          <p:nvPr/>
        </p:nvCxnSpPr>
        <p:spPr>
          <a:xfrm flipV="1">
            <a:off x="7719060" y="1779905"/>
            <a:ext cx="221615" cy="1296670"/>
          </a:xfrm>
          <a:prstGeom prst="straightConnector1">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940675" y="1457325"/>
            <a:ext cx="2845435" cy="645160"/>
          </a:xfrm>
          <a:prstGeom prst="rect">
            <a:avLst/>
          </a:prstGeom>
          <a:noFill/>
          <a:ln w="1905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MRI_inst</a:t>
            </a:r>
            <a:r>
              <a:rPr kumimoji="0" lang="zh-CN" altLang="en-US" sz="1800" b="1" i="0" u="none" strike="noStrike" kern="1200" cap="none" spc="0" normalizeH="0" baseline="0" noProof="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：每个节点的度与中介中心性</a:t>
            </a:r>
          </a:p>
        </p:txBody>
      </p:sp>
      <p:cxnSp>
        <p:nvCxnSpPr>
          <p:cNvPr id="13" name="直接箭头连接符 12"/>
          <p:cNvCxnSpPr/>
          <p:nvPr/>
        </p:nvCxnSpPr>
        <p:spPr>
          <a:xfrm flipV="1">
            <a:off x="7728585" y="2480945"/>
            <a:ext cx="313055" cy="558800"/>
          </a:xfrm>
          <a:prstGeom prst="straightConnector1">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051165" y="2172335"/>
            <a:ext cx="2734945" cy="645160"/>
          </a:xfrm>
          <a:prstGeom prst="rect">
            <a:avLst/>
          </a:prstGeom>
          <a:noFill/>
          <a:ln w="1905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MRI_inst1</a:t>
            </a:r>
            <a:r>
              <a:rPr kumimoji="0" lang="zh-CN" altLang="en-US"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个边特征值的向量形式</a:t>
            </a:r>
          </a:p>
        </p:txBody>
      </p:sp>
      <p:cxnSp>
        <p:nvCxnSpPr>
          <p:cNvPr id="15" name="直接箭头连接符 14"/>
          <p:cNvCxnSpPr>
            <a:endCxn id="16" idx="1"/>
          </p:cNvCxnSpPr>
          <p:nvPr/>
        </p:nvCxnSpPr>
        <p:spPr>
          <a:xfrm>
            <a:off x="7728585" y="3063875"/>
            <a:ext cx="377825" cy="188546"/>
          </a:xfrm>
          <a:prstGeom prst="straightConnector1">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106410" y="2929255"/>
            <a:ext cx="2679700" cy="646331"/>
          </a:xfrm>
          <a:prstGeom prst="rect">
            <a:avLst/>
          </a:prstGeom>
          <a:noFill/>
          <a:ln w="19050">
            <a:solidFill>
              <a:schemeClr val="accent1"/>
            </a:solid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MRI_inst2</a:t>
            </a:r>
            <a:r>
              <a:rPr kumimoji="0" lang="zh-CN" altLang="en-US"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 2</a:t>
            </a:r>
            <a:r>
              <a:rPr kumimoji="0" lang="zh-CN" altLang="en-US"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个节点特征值的向量形式</a:t>
            </a:r>
            <a:endParaRPr kumimoji="0"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7" name="直接箭头连接符 16"/>
          <p:cNvCxnSpPr>
            <a:endCxn id="18" idx="1"/>
          </p:cNvCxnSpPr>
          <p:nvPr/>
        </p:nvCxnSpPr>
        <p:spPr>
          <a:xfrm>
            <a:off x="7710170" y="3027045"/>
            <a:ext cx="396240" cy="1674446"/>
          </a:xfrm>
          <a:prstGeom prst="straightConnector1">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106410" y="4378325"/>
            <a:ext cx="2881630" cy="646331"/>
          </a:xfrm>
          <a:prstGeom prst="rect">
            <a:avLst/>
          </a:prstGeom>
          <a:noFill/>
          <a:ln w="19050">
            <a:solidFill>
              <a:schemeClr val="accent1"/>
            </a:solid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MRI_inst1+2</a:t>
            </a:r>
            <a:r>
              <a:rPr kumimoji="0" lang="zh-CN" altLang="en-US"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：边特征值</a:t>
            </a:r>
            <a:r>
              <a:rPr kumimoji="0" lang="en-US" altLang="zh-CN"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rPr>
              <a:t>节点特征值</a:t>
            </a:r>
            <a:endParaRPr kumimoji="0" sz="1800" b="1" i="0" u="none" strike="noStrike" kern="1200" cap="none" spc="0" normalizeH="0" baseline="0" noProof="0" dirty="0">
              <a:ln>
                <a:noFill/>
              </a:ln>
              <a:solidFill>
                <a:srgbClr val="2D2E2D"/>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9" name="表格 18"/>
          <p:cNvGraphicFramePr/>
          <p:nvPr>
            <p:custDataLst>
              <p:tags r:id="rId2"/>
            </p:custDataLst>
          </p:nvPr>
        </p:nvGraphicFramePr>
        <p:xfrm>
          <a:off x="1160145" y="4378325"/>
          <a:ext cx="5400675" cy="1719580"/>
        </p:xfrm>
        <a:graphic>
          <a:graphicData uri="http://schemas.openxmlformats.org/drawingml/2006/table">
            <a:tbl>
              <a:tblPr firstRow="1" bandRow="1">
                <a:tableStyleId>{5940675A-B579-460E-94D1-54222C63F5DA}</a:tableStyleId>
              </a:tblPr>
              <a:tblGrid>
                <a:gridCol w="1079500">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080770">
                  <a:extLst>
                    <a:ext uri="{9D8B030D-6E8A-4147-A177-3AD203B41FA5}">
                      <a16:colId xmlns:a16="http://schemas.microsoft.com/office/drawing/2014/main" val="20002"/>
                    </a:ext>
                  </a:extLst>
                </a:gridCol>
                <a:gridCol w="1080135">
                  <a:extLst>
                    <a:ext uri="{9D8B030D-6E8A-4147-A177-3AD203B41FA5}">
                      <a16:colId xmlns:a16="http://schemas.microsoft.com/office/drawing/2014/main" val="20003"/>
                    </a:ext>
                  </a:extLst>
                </a:gridCol>
                <a:gridCol w="1080770">
                  <a:extLst>
                    <a:ext uri="{9D8B030D-6E8A-4147-A177-3AD203B41FA5}">
                      <a16:colId xmlns:a16="http://schemas.microsoft.com/office/drawing/2014/main" val="20004"/>
                    </a:ext>
                  </a:extLst>
                </a:gridCol>
              </a:tblGrid>
              <a:tr h="609600">
                <a:tc>
                  <a:txBody>
                    <a:bodyPr/>
                    <a:lstStyle/>
                    <a:p>
                      <a:pPr indent="0" algn="ctr">
                        <a:buNone/>
                      </a:pPr>
                      <a:r>
                        <a:rPr lang="en-US" sz="2000" b="0" dirty="0" err="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稀疏度参数</a:t>
                      </a:r>
                      <a:endParaRPr lang="en-US" altLang="en-US" sz="2000" b="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ctr">
                        <a:buNone/>
                      </a:pPr>
                      <a:r>
                        <a:rPr lang="en-US" sz="2000" b="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5%</a:t>
                      </a:r>
                      <a:endParaRPr lang="en-US" altLang="en-US" sz="2000" b="0"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ctr">
                        <a:buNone/>
                      </a:pPr>
                      <a:r>
                        <a:rPr lang="en-US" sz="2000" b="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15%</a:t>
                      </a:r>
                      <a:endParaRPr lang="en-US" altLang="en-US" sz="2000" b="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ctr">
                        <a:buNone/>
                      </a:pPr>
                      <a:r>
                        <a:rPr lang="en-US" sz="2000" b="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25%</a:t>
                      </a:r>
                      <a:endParaRPr lang="en-US" altLang="en-US" sz="2000" b="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ctr">
                        <a:buNone/>
                      </a:pPr>
                      <a:r>
                        <a:rPr lang="en-US" sz="2000" b="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35%</a:t>
                      </a:r>
                      <a:endParaRPr lang="en-US" altLang="en-US" sz="2000" b="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a:noFill/>
                    </a:lnB>
                    <a:lnTlToBr>
                      <a:noFill/>
                    </a:lnTlToBr>
                    <a:lnBlToTr>
                      <a:noFill/>
                    </a:lnBlToTr>
                    <a:solidFill>
                      <a:srgbClr val="E34D4D"/>
                    </a:solidFill>
                  </a:tcPr>
                </a:tc>
                <a:extLst>
                  <a:ext uri="{0D108BD9-81ED-4DB2-BD59-A6C34878D82A}">
                    <a16:rowId xmlns:a16="http://schemas.microsoft.com/office/drawing/2014/main" val="10000"/>
                  </a:ext>
                </a:extLst>
              </a:tr>
              <a:tr h="500380">
                <a:tc>
                  <a:txBody>
                    <a:bodyPr/>
                    <a:lstStyle/>
                    <a:p>
                      <a:pPr indent="0" algn="ctr">
                        <a:buNone/>
                      </a:pPr>
                      <a:r>
                        <a:rPr 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度</a:t>
                      </a:r>
                      <a:endParaRPr lang="en-US" alt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10%</a:t>
                      </a:r>
                      <a:endParaRPr lang="en-US" alt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20%</a:t>
                      </a:r>
                      <a:endParaRPr lang="en-US" alt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10%</a:t>
                      </a:r>
                      <a:endParaRPr lang="en-US" alt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500380">
                <a:tc>
                  <a:txBody>
                    <a:bodyPr/>
                    <a:lstStyle/>
                    <a:p>
                      <a:pPr indent="0" algn="ctr">
                        <a:buNone/>
                      </a:pPr>
                      <a:r>
                        <a:rPr 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中介中心性</a:t>
                      </a:r>
                      <a:endParaRPr lang="en-US" alt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ctr">
                        <a:buNone/>
                      </a:pPr>
                      <a:r>
                        <a:rPr 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60%</a:t>
                      </a:r>
                      <a:endParaRPr lang="en-US" alt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ctr">
                        <a:buNone/>
                      </a:pPr>
                      <a:r>
                        <a:rPr 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20%</a:t>
                      </a:r>
                      <a:endParaRPr lang="en-US" altLang="en-US" sz="2000" b="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ctr">
                        <a:buNone/>
                      </a:pPr>
                      <a:r>
                        <a:rPr lang="en-US" sz="2000" b="0"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20%</a:t>
                      </a:r>
                      <a:endParaRPr lang="en-US" altLang="en-US" sz="2000" b="0"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ctr">
                        <a:buNone/>
                      </a:pPr>
                      <a:r>
                        <a:rPr lang="en-US" sz="2000" b="0"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40%</a:t>
                      </a:r>
                      <a:endParaRPr lang="en-US" altLang="en-US" sz="2000" b="0"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w="19050">
                      <a:solidFill>
                        <a:srgbClr val="E34D4D"/>
                      </a:solidFill>
                      <a:prstDash val="solid"/>
                    </a:lnB>
                    <a:lnTlToBr>
                      <a:noFill/>
                    </a:lnTlToBr>
                    <a:lnBlToTr>
                      <a:noFill/>
                    </a:lnBlToTr>
                    <a:solidFill>
                      <a:srgbClr val="F2F2F2"/>
                    </a:solidFill>
                  </a:tcPr>
                </a:tc>
                <a:extLst>
                  <a:ext uri="{0D108BD9-81ED-4DB2-BD59-A6C34878D82A}">
                    <a16:rowId xmlns:a16="http://schemas.microsoft.com/office/drawing/2014/main" val="10002"/>
                  </a:ext>
                </a:extLst>
              </a:tr>
            </a:tbl>
          </a:graphicData>
        </a:graphic>
      </p:graphicFrame>
      <p:graphicFrame>
        <p:nvGraphicFramePr>
          <p:cNvPr id="20" name="表格 19"/>
          <p:cNvGraphicFramePr/>
          <p:nvPr>
            <p:custDataLst>
              <p:tags r:id="rId3"/>
            </p:custDataLst>
          </p:nvPr>
        </p:nvGraphicFramePr>
        <p:xfrm>
          <a:off x="968354" y="4473321"/>
          <a:ext cx="5699464" cy="1792394"/>
        </p:xfrm>
        <a:graphic>
          <a:graphicData uri="http://schemas.openxmlformats.org/drawingml/2006/table">
            <a:tbl>
              <a:tblPr firstRow="1" bandRow="1">
                <a:tableStyleId>{5940675A-B579-460E-94D1-54222C63F5DA}</a:tableStyleId>
              </a:tblPr>
              <a:tblGrid>
                <a:gridCol w="1424866">
                  <a:extLst>
                    <a:ext uri="{9D8B030D-6E8A-4147-A177-3AD203B41FA5}">
                      <a16:colId xmlns:a16="http://schemas.microsoft.com/office/drawing/2014/main" val="20000"/>
                    </a:ext>
                  </a:extLst>
                </a:gridCol>
                <a:gridCol w="1423495">
                  <a:extLst>
                    <a:ext uri="{9D8B030D-6E8A-4147-A177-3AD203B41FA5}">
                      <a16:colId xmlns:a16="http://schemas.microsoft.com/office/drawing/2014/main" val="20001"/>
                    </a:ext>
                  </a:extLst>
                </a:gridCol>
                <a:gridCol w="1426237">
                  <a:extLst>
                    <a:ext uri="{9D8B030D-6E8A-4147-A177-3AD203B41FA5}">
                      <a16:colId xmlns:a16="http://schemas.microsoft.com/office/drawing/2014/main" val="20002"/>
                    </a:ext>
                  </a:extLst>
                </a:gridCol>
                <a:gridCol w="1424866">
                  <a:extLst>
                    <a:ext uri="{9D8B030D-6E8A-4147-A177-3AD203B41FA5}">
                      <a16:colId xmlns:a16="http://schemas.microsoft.com/office/drawing/2014/main" val="20003"/>
                    </a:ext>
                  </a:extLst>
                </a:gridCol>
              </a:tblGrid>
              <a:tr h="286597">
                <a:tc>
                  <a:txBody>
                    <a:bodyPr/>
                    <a:lstStyle/>
                    <a:p>
                      <a:pPr indent="0" algn="ctr">
                        <a:buNone/>
                      </a:pPr>
                      <a:endParaRPr lang="en-US" altLang="en-US" sz="20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ctr">
                        <a:buNone/>
                      </a:pPr>
                      <a:r>
                        <a:rPr 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准确性</a:t>
                      </a:r>
                      <a:endParaRPr lang="en-US" alt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ctr">
                        <a:buNone/>
                      </a:pPr>
                      <a:r>
                        <a:rPr 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敏感性</a:t>
                      </a:r>
                      <a:endParaRPr lang="en-US" alt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ctr">
                        <a:buNone/>
                      </a:pPr>
                      <a:r>
                        <a:rPr 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特异性</a:t>
                      </a:r>
                      <a:endParaRPr lang="en-US" alt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a:noFill/>
                    </a:lnB>
                    <a:lnTlToBr>
                      <a:noFill/>
                    </a:lnTlToBr>
                    <a:lnBlToTr>
                      <a:noFill/>
                    </a:lnBlToTr>
                    <a:solidFill>
                      <a:srgbClr val="E34D4D"/>
                    </a:solidFill>
                  </a:tcPr>
                </a:tc>
                <a:extLst>
                  <a:ext uri="{0D108BD9-81ED-4DB2-BD59-A6C34878D82A}">
                    <a16:rowId xmlns:a16="http://schemas.microsoft.com/office/drawing/2014/main" val="10000"/>
                  </a:ext>
                </a:extLst>
              </a:tr>
              <a:tr h="286597">
                <a:tc>
                  <a:txBody>
                    <a:bodyPr/>
                    <a:lstStyle/>
                    <a:p>
                      <a:pPr indent="0" algn="ctr">
                        <a:buNone/>
                      </a:pPr>
                      <a:r>
                        <a:rPr lang="en-US" sz="2000" b="1" dirty="0" err="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线性核</a:t>
                      </a:r>
                      <a:endParaRPr lang="en-US" alt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90%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80%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100%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286597">
                <a:tc>
                  <a:txBody>
                    <a:bodyPr/>
                    <a:lstStyle/>
                    <a:p>
                      <a:pPr indent="0" algn="ctr">
                        <a:buNone/>
                      </a:pPr>
                      <a:r>
                        <a:rPr lang="en-US" sz="2000" b="1" dirty="0" err="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多项式核</a:t>
                      </a:r>
                      <a:endParaRPr lang="en-US" alt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19050">
                      <a:solidFill>
                        <a:srgbClr val="FFFFFF"/>
                      </a:solidFill>
                      <a:prstDash val="solid"/>
                    </a:lnR>
                    <a:lnT>
                      <a:noFill/>
                    </a:lnT>
                    <a:lnB>
                      <a:noFill/>
                    </a:lnB>
                    <a:lnTlToBr>
                      <a:noFill/>
                    </a:lnTlToBr>
                    <a:lnBlToTr>
                      <a:noFill/>
                    </a:lnBlToTr>
                    <a:solidFill>
                      <a:srgbClr val="F2F2F2"/>
                    </a:solidFill>
                  </a:tcPr>
                </a:tc>
                <a:tc>
                  <a:txBody>
                    <a:bodyPr/>
                    <a:lstStyle/>
                    <a:p>
                      <a:pPr indent="0" algn="ctr">
                        <a:buNone/>
                      </a:pPr>
                      <a:r>
                        <a:rPr 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2F2F2"/>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2"/>
                  </a:ext>
                </a:extLst>
              </a:tr>
              <a:tr h="286597">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RBF核</a:t>
                      </a:r>
                      <a:endParaRPr lang="en-US" altLang="en-US" sz="20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573194">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sigmoid核</a:t>
                      </a:r>
                      <a:endParaRPr lang="en-US" altLang="en-US" sz="2000" b="1">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a:lnL>
                      <a:noFill/>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ctr">
                        <a:buNone/>
                      </a:pPr>
                      <a:r>
                        <a:rPr 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ctr">
                        <a:buNone/>
                      </a:pPr>
                      <a:r>
                        <a:rPr 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0</a:t>
                      </a:r>
                      <a:endParaRPr lang="en-US" altLang="en-US" sz="2000" b="1" dirty="0">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w="19050">
                      <a:solidFill>
                        <a:srgbClr val="E34D4D"/>
                      </a:solidFill>
                      <a:prstDash val="solid"/>
                    </a:lnB>
                    <a:lnTlToBr>
                      <a:noFill/>
                    </a:lnTlToBr>
                    <a:lnBlToTr>
                      <a:noFill/>
                    </a:lnBlToTr>
                    <a:solidFill>
                      <a:srgbClr val="F2F2F2"/>
                    </a:solidFill>
                  </a:tcPr>
                </a:tc>
                <a:extLst>
                  <a:ext uri="{0D108BD9-81ED-4DB2-BD59-A6C34878D82A}">
                    <a16:rowId xmlns:a16="http://schemas.microsoft.com/office/drawing/2014/main" val="10004"/>
                  </a:ext>
                </a:extLst>
              </a:tr>
            </a:tbl>
          </a:graphicData>
        </a:graphic>
      </p:graphicFrame>
      <p:pic>
        <p:nvPicPr>
          <p:cNvPr id="44" name="音频 43">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22984">
        <p:fade/>
      </p:transition>
    </mc:Choice>
    <mc:Fallback xmlns="">
      <p:transition spd="med" advTm="229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500"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anim calcmode="lin" valueType="num">
                                      <p:cBhvr>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grpId="1" nodeType="clickEffect">
                                  <p:stCondLst>
                                    <p:cond delay="0"/>
                                  </p:stCondLst>
                                  <p:childTnLst>
                                    <p:anim calcmode="lin" valueType="num">
                                      <p:cBhvr additive="base">
                                        <p:cTn id="31" dur="500"/>
                                        <p:tgtEl>
                                          <p:spTgt spid="4"/>
                                        </p:tgtEl>
                                        <p:attrNameLst>
                                          <p:attrName>ppt_x</p:attrName>
                                        </p:attrNameLst>
                                      </p:cBhvr>
                                      <p:tavLst>
                                        <p:tav tm="0">
                                          <p:val>
                                            <p:strVal val="ppt_x"/>
                                          </p:val>
                                        </p:tav>
                                        <p:tav tm="100000">
                                          <p:val>
                                            <p:strVal val="ppt_x"/>
                                          </p:val>
                                        </p:tav>
                                      </p:tavLst>
                                    </p:anim>
                                    <p:anim calcmode="lin" valueType="num">
                                      <p:cBhvr additive="base">
                                        <p:cTn id="32" dur="500"/>
                                        <p:tgtEl>
                                          <p:spTgt spid="4"/>
                                        </p:tgtEl>
                                        <p:attrNameLst>
                                          <p:attrName>ppt_y</p:attrName>
                                        </p:attrNameLst>
                                      </p:cBhvr>
                                      <p:tavLst>
                                        <p:tav tm="0">
                                          <p:val>
                                            <p:strVal val="ppt_y"/>
                                          </p:val>
                                        </p:tav>
                                        <p:tav tm="100000">
                                          <p:val>
                                            <p:strVal val="1+ppt_h/2"/>
                                          </p:val>
                                        </p:tav>
                                      </p:tavLst>
                                    </p:anim>
                                    <p:set>
                                      <p:cBhvr>
                                        <p:cTn id="33" dur="1" fill="hold">
                                          <p:stCondLst>
                                            <p:cond delay="499"/>
                                          </p:stCondLst>
                                        </p:cTn>
                                        <p:tgtEl>
                                          <p:spTgt spid="4"/>
                                        </p:tgtEl>
                                        <p:attrNameLst>
                                          <p:attrName>style.visibility</p:attrName>
                                        </p:attrNameLst>
                                      </p:cBhvr>
                                      <p:to>
                                        <p:strVal val="hidden"/>
                                      </p:to>
                                    </p:set>
                                  </p:childTnLst>
                                </p:cTn>
                              </p:par>
                              <p:par>
                                <p:cTn id="34" presetID="2" presetClass="exit" presetSubtype="4" fill="hold" nodeType="withEffect">
                                  <p:stCondLst>
                                    <p:cond delay="0"/>
                                  </p:stCondLst>
                                  <p:childTnLst>
                                    <p:anim calcmode="lin" valueType="num">
                                      <p:cBhvr additive="base">
                                        <p:cTn id="35" dur="500"/>
                                        <p:tgtEl>
                                          <p:spTgt spid="5"/>
                                        </p:tgtEl>
                                        <p:attrNameLst>
                                          <p:attrName>ppt_x</p:attrName>
                                        </p:attrNameLst>
                                      </p:cBhvr>
                                      <p:tavLst>
                                        <p:tav tm="0">
                                          <p:val>
                                            <p:strVal val="ppt_x"/>
                                          </p:val>
                                        </p:tav>
                                        <p:tav tm="100000">
                                          <p:val>
                                            <p:strVal val="ppt_x"/>
                                          </p:val>
                                        </p:tav>
                                      </p:tavLst>
                                    </p:anim>
                                    <p:anim calcmode="lin" valueType="num">
                                      <p:cBhvr additive="base">
                                        <p:cTn id="36" dur="500"/>
                                        <p:tgtEl>
                                          <p:spTgt spid="5"/>
                                        </p:tgtEl>
                                        <p:attrNameLst>
                                          <p:attrName>ppt_y</p:attrName>
                                        </p:attrNameLst>
                                      </p:cBhvr>
                                      <p:tavLst>
                                        <p:tav tm="0">
                                          <p:val>
                                            <p:strVal val="ppt_y"/>
                                          </p:val>
                                        </p:tav>
                                        <p:tav tm="100000">
                                          <p:val>
                                            <p:strVal val="1+ppt_h/2"/>
                                          </p:val>
                                        </p:tav>
                                      </p:tavLst>
                                    </p:anim>
                                    <p:set>
                                      <p:cBhvr>
                                        <p:cTn id="37" dur="1" fill="hold">
                                          <p:stCondLst>
                                            <p:cond delay="499"/>
                                          </p:stCondLst>
                                        </p:cTn>
                                        <p:tgtEl>
                                          <p:spTgt spid="5"/>
                                        </p:tgtEl>
                                        <p:attrNameLst>
                                          <p:attrName>style.visibility</p:attrName>
                                        </p:attrNameLst>
                                      </p:cBhvr>
                                      <p:to>
                                        <p:strVal val="hidden"/>
                                      </p:to>
                                    </p:set>
                                  </p:childTnLst>
                                </p:cTn>
                              </p:par>
                              <p:par>
                                <p:cTn id="38" presetID="2" presetClass="exit" presetSubtype="4" fill="hold" grpId="1" nodeType="withEffect">
                                  <p:stCondLst>
                                    <p:cond delay="0"/>
                                  </p:stCondLst>
                                  <p:childTnLst>
                                    <p:anim calcmode="lin" valueType="num">
                                      <p:cBhvr additive="base">
                                        <p:cTn id="39" dur="500"/>
                                        <p:tgtEl>
                                          <p:spTgt spid="6"/>
                                        </p:tgtEl>
                                        <p:attrNameLst>
                                          <p:attrName>ppt_x</p:attrName>
                                        </p:attrNameLst>
                                      </p:cBhvr>
                                      <p:tavLst>
                                        <p:tav tm="0">
                                          <p:val>
                                            <p:strVal val="ppt_x"/>
                                          </p:val>
                                        </p:tav>
                                        <p:tav tm="100000">
                                          <p:val>
                                            <p:strVal val="ppt_x"/>
                                          </p:val>
                                        </p:tav>
                                      </p:tavLst>
                                    </p:anim>
                                    <p:anim calcmode="lin" valueType="num">
                                      <p:cBhvr additive="base">
                                        <p:cTn id="40" dur="500"/>
                                        <p:tgtEl>
                                          <p:spTgt spid="6"/>
                                        </p:tgtEl>
                                        <p:attrNameLst>
                                          <p:attrName>ppt_y</p:attrName>
                                        </p:attrNameLst>
                                      </p:cBhvr>
                                      <p:tavLst>
                                        <p:tav tm="0">
                                          <p:val>
                                            <p:strVal val="ppt_y"/>
                                          </p:val>
                                        </p:tav>
                                        <p:tav tm="100000">
                                          <p:val>
                                            <p:strVal val="1+ppt_h/2"/>
                                          </p:val>
                                        </p:tav>
                                      </p:tavLst>
                                    </p:anim>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500" fill="hold"/>
                                        <p:tgtEl>
                                          <p:spTgt spid="9"/>
                                        </p:tgtEl>
                                        <p:attrNameLst>
                                          <p:attrName>ppt_x</p:attrName>
                                        </p:attrNameLst>
                                      </p:cBhvr>
                                      <p:tavLst>
                                        <p:tav tm="0">
                                          <p:val>
                                            <p:strVal val="#ppt_x"/>
                                          </p:val>
                                        </p:tav>
                                        <p:tav tm="100000">
                                          <p:val>
                                            <p:strVal val="#ppt_x"/>
                                          </p:val>
                                        </p:tav>
                                      </p:tavLst>
                                    </p:anim>
                                    <p:anim calcmode="lin" valueType="num">
                                      <p:cBhvr additive="base">
                                        <p:cTn id="51" dur="500" fill="hold"/>
                                        <p:tgtEl>
                                          <p:spTgt spid="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ppt_x"/>
                                          </p:val>
                                        </p:tav>
                                        <p:tav tm="100000">
                                          <p:val>
                                            <p:strVal val="#ppt_x"/>
                                          </p:val>
                                        </p:tav>
                                      </p:tavLst>
                                    </p:anim>
                                    <p:anim calcmode="lin" valueType="num">
                                      <p:cBhvr additive="base">
                                        <p:cTn id="55" dur="500" fill="hold"/>
                                        <p:tgtEl>
                                          <p:spTgt spid="10"/>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additive="base">
                                        <p:cTn id="58" dur="500" fill="hold"/>
                                        <p:tgtEl>
                                          <p:spTgt spid="11"/>
                                        </p:tgtEl>
                                        <p:attrNameLst>
                                          <p:attrName>ppt_x</p:attrName>
                                        </p:attrNameLst>
                                      </p:cBhvr>
                                      <p:tavLst>
                                        <p:tav tm="0">
                                          <p:val>
                                            <p:strVal val="#ppt_x"/>
                                          </p:val>
                                        </p:tav>
                                        <p:tav tm="100000">
                                          <p:val>
                                            <p:strVal val="#ppt_x"/>
                                          </p:val>
                                        </p:tav>
                                      </p:tavLst>
                                    </p:anim>
                                    <p:anim calcmode="lin" valueType="num">
                                      <p:cBhvr additive="base">
                                        <p:cTn id="59" dur="500" fill="hold"/>
                                        <p:tgtEl>
                                          <p:spTgt spid="11"/>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ppt_x"/>
                                          </p:val>
                                        </p:tav>
                                        <p:tav tm="100000">
                                          <p:val>
                                            <p:strVal val="#ppt_x"/>
                                          </p:val>
                                        </p:tav>
                                      </p:tavLst>
                                    </p:anim>
                                    <p:anim calcmode="lin" valueType="num">
                                      <p:cBhvr additive="base">
                                        <p:cTn id="63" dur="500" fill="hold"/>
                                        <p:tgtEl>
                                          <p:spTgt spid="12"/>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ppt_x"/>
                                          </p:val>
                                        </p:tav>
                                        <p:tav tm="100000">
                                          <p:val>
                                            <p:strVal val="#ppt_x"/>
                                          </p:val>
                                        </p:tav>
                                      </p:tavLst>
                                    </p:anim>
                                    <p:anim calcmode="lin" valueType="num">
                                      <p:cBhvr additive="base">
                                        <p:cTn id="67" dur="500" fill="hold"/>
                                        <p:tgtEl>
                                          <p:spTgt spid="13"/>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additive="base">
                                        <p:cTn id="70" dur="500" fill="hold"/>
                                        <p:tgtEl>
                                          <p:spTgt spid="14"/>
                                        </p:tgtEl>
                                        <p:attrNameLst>
                                          <p:attrName>ppt_x</p:attrName>
                                        </p:attrNameLst>
                                      </p:cBhvr>
                                      <p:tavLst>
                                        <p:tav tm="0">
                                          <p:val>
                                            <p:strVal val="#ppt_x"/>
                                          </p:val>
                                        </p:tav>
                                        <p:tav tm="100000">
                                          <p:val>
                                            <p:strVal val="#ppt_x"/>
                                          </p:val>
                                        </p:tav>
                                      </p:tavLst>
                                    </p:anim>
                                    <p:anim calcmode="lin" valueType="num">
                                      <p:cBhvr additive="base">
                                        <p:cTn id="71" dur="500" fill="hold"/>
                                        <p:tgtEl>
                                          <p:spTgt spid="14"/>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ppt_x"/>
                                          </p:val>
                                        </p:tav>
                                        <p:tav tm="100000">
                                          <p:val>
                                            <p:strVal val="#ppt_x"/>
                                          </p:val>
                                        </p:tav>
                                      </p:tavLst>
                                    </p:anim>
                                    <p:anim calcmode="lin" valueType="num">
                                      <p:cBhvr additive="base">
                                        <p:cTn id="75" dur="500" fill="hold"/>
                                        <p:tgtEl>
                                          <p:spTgt spid="15"/>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16"/>
                                        </p:tgtEl>
                                        <p:attrNameLst>
                                          <p:attrName>style.visibility</p:attrName>
                                        </p:attrNameLst>
                                      </p:cBhvr>
                                      <p:to>
                                        <p:strVal val="visible"/>
                                      </p:to>
                                    </p:set>
                                    <p:anim calcmode="lin" valueType="num">
                                      <p:cBhvr additive="base">
                                        <p:cTn id="78" dur="500" fill="hold"/>
                                        <p:tgtEl>
                                          <p:spTgt spid="16"/>
                                        </p:tgtEl>
                                        <p:attrNameLst>
                                          <p:attrName>ppt_x</p:attrName>
                                        </p:attrNameLst>
                                      </p:cBhvr>
                                      <p:tavLst>
                                        <p:tav tm="0">
                                          <p:val>
                                            <p:strVal val="#ppt_x"/>
                                          </p:val>
                                        </p:tav>
                                        <p:tav tm="100000">
                                          <p:val>
                                            <p:strVal val="#ppt_x"/>
                                          </p:val>
                                        </p:tav>
                                      </p:tavLst>
                                    </p:anim>
                                    <p:anim calcmode="lin" valueType="num">
                                      <p:cBhvr additive="base">
                                        <p:cTn id="79" dur="500" fill="hold"/>
                                        <p:tgtEl>
                                          <p:spTgt spid="16"/>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500" fill="hold"/>
                                        <p:tgtEl>
                                          <p:spTgt spid="17"/>
                                        </p:tgtEl>
                                        <p:attrNameLst>
                                          <p:attrName>ppt_x</p:attrName>
                                        </p:attrNameLst>
                                      </p:cBhvr>
                                      <p:tavLst>
                                        <p:tav tm="0">
                                          <p:val>
                                            <p:strVal val="#ppt_x"/>
                                          </p:val>
                                        </p:tav>
                                        <p:tav tm="100000">
                                          <p:val>
                                            <p:strVal val="#ppt_x"/>
                                          </p:val>
                                        </p:tav>
                                      </p:tavLst>
                                    </p:anim>
                                    <p:anim calcmode="lin" valueType="num">
                                      <p:cBhvr additive="base">
                                        <p:cTn id="83" dur="500" fill="hold"/>
                                        <p:tgtEl>
                                          <p:spTgt spid="17"/>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additive="base">
                                        <p:cTn id="86" dur="500" fill="hold"/>
                                        <p:tgtEl>
                                          <p:spTgt spid="18"/>
                                        </p:tgtEl>
                                        <p:attrNameLst>
                                          <p:attrName>ppt_x</p:attrName>
                                        </p:attrNameLst>
                                      </p:cBhvr>
                                      <p:tavLst>
                                        <p:tav tm="0">
                                          <p:val>
                                            <p:strVal val="#ppt_x"/>
                                          </p:val>
                                        </p:tav>
                                        <p:tav tm="100000">
                                          <p:val>
                                            <p:strVal val="#ppt_x"/>
                                          </p:val>
                                        </p:tav>
                                      </p:tavLst>
                                    </p:anim>
                                    <p:anim calcmode="lin" valueType="num">
                                      <p:cBhvr additive="base">
                                        <p:cTn id="8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
                                            <p:txEl>
                                              <p:pRg st="1" end="1"/>
                                            </p:txEl>
                                          </p:spTgt>
                                        </p:tgtEl>
                                        <p:attrNameLst>
                                          <p:attrName>style.visibility</p:attrName>
                                        </p:attrNameLst>
                                      </p:cBhvr>
                                      <p:to>
                                        <p:strVal val="visible"/>
                                      </p:to>
                                    </p:set>
                                    <p:animEffect transition="in" filter="fade">
                                      <p:cBhvr>
                                        <p:cTn id="92" dur="500"/>
                                        <p:tgtEl>
                                          <p:spTgt spid="3">
                                            <p:txEl>
                                              <p:pRg st="1" end="1"/>
                                            </p:txEl>
                                          </p:spTgt>
                                        </p:tgtEl>
                                      </p:cBhvr>
                                    </p:animEffect>
                                    <p:anim calcmode="lin" valueType="num">
                                      <p:cBhvr>
                                        <p:cTn id="9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19"/>
                                        </p:tgtEl>
                                        <p:attrNameLst>
                                          <p:attrName>style.visibility</p:attrName>
                                        </p:attrNameLst>
                                      </p:cBhvr>
                                      <p:to>
                                        <p:strVal val="visible"/>
                                      </p:to>
                                    </p:set>
                                    <p:anim calcmode="lin" valueType="num">
                                      <p:cBhvr additive="base">
                                        <p:cTn id="99" dur="500" fill="hold"/>
                                        <p:tgtEl>
                                          <p:spTgt spid="19"/>
                                        </p:tgtEl>
                                        <p:attrNameLst>
                                          <p:attrName>ppt_x</p:attrName>
                                        </p:attrNameLst>
                                      </p:cBhvr>
                                      <p:tavLst>
                                        <p:tav tm="0">
                                          <p:val>
                                            <p:strVal val="#ppt_x"/>
                                          </p:val>
                                        </p:tav>
                                        <p:tav tm="100000">
                                          <p:val>
                                            <p:strVal val="#ppt_x"/>
                                          </p:val>
                                        </p:tav>
                                      </p:tavLst>
                                    </p:anim>
                                    <p:anim calcmode="lin" valueType="num">
                                      <p:cBhvr additive="base">
                                        <p:cTn id="10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xit" presetSubtype="4" fill="hold" nodeType="clickEffect">
                                  <p:stCondLst>
                                    <p:cond delay="0"/>
                                  </p:stCondLst>
                                  <p:childTnLst>
                                    <p:anim calcmode="lin" valueType="num">
                                      <p:cBhvr additive="base">
                                        <p:cTn id="104" dur="500"/>
                                        <p:tgtEl>
                                          <p:spTgt spid="19"/>
                                        </p:tgtEl>
                                        <p:attrNameLst>
                                          <p:attrName>ppt_x</p:attrName>
                                        </p:attrNameLst>
                                      </p:cBhvr>
                                      <p:tavLst>
                                        <p:tav tm="0">
                                          <p:val>
                                            <p:strVal val="ppt_x"/>
                                          </p:val>
                                        </p:tav>
                                        <p:tav tm="100000">
                                          <p:val>
                                            <p:strVal val="ppt_x"/>
                                          </p:val>
                                        </p:tav>
                                      </p:tavLst>
                                    </p:anim>
                                    <p:anim calcmode="lin" valueType="num">
                                      <p:cBhvr additive="base">
                                        <p:cTn id="105" dur="500"/>
                                        <p:tgtEl>
                                          <p:spTgt spid="19"/>
                                        </p:tgtEl>
                                        <p:attrNameLst>
                                          <p:attrName>ppt_y</p:attrName>
                                        </p:attrNameLst>
                                      </p:cBhvr>
                                      <p:tavLst>
                                        <p:tav tm="0">
                                          <p:val>
                                            <p:strVal val="ppt_y"/>
                                          </p:val>
                                        </p:tav>
                                        <p:tav tm="100000">
                                          <p:val>
                                            <p:strVal val="1+ppt_h/2"/>
                                          </p:val>
                                        </p:tav>
                                      </p:tavLst>
                                    </p:anim>
                                    <p:set>
                                      <p:cBhvr>
                                        <p:cTn id="106" dur="1" fill="hold">
                                          <p:stCondLst>
                                            <p:cond delay="499"/>
                                          </p:stCondLst>
                                        </p:cTn>
                                        <p:tgtEl>
                                          <p:spTgt spid="1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3">
                                            <p:txEl>
                                              <p:pRg st="2" end="2"/>
                                            </p:txEl>
                                          </p:spTgt>
                                        </p:tgtEl>
                                        <p:attrNameLst>
                                          <p:attrName>style.visibility</p:attrName>
                                        </p:attrNameLst>
                                      </p:cBhvr>
                                      <p:to>
                                        <p:strVal val="visible"/>
                                      </p:to>
                                    </p:set>
                                    <p:animEffect transition="in" filter="fade">
                                      <p:cBhvr>
                                        <p:cTn id="111" dur="500"/>
                                        <p:tgtEl>
                                          <p:spTgt spid="3">
                                            <p:txEl>
                                              <p:pRg st="2" end="2"/>
                                            </p:txEl>
                                          </p:spTgt>
                                        </p:tgtEl>
                                      </p:cBhvr>
                                    </p:animEffect>
                                    <p:anim calcmode="lin" valueType="num">
                                      <p:cBhvr>
                                        <p:cTn id="1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1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20"/>
                                        </p:tgtEl>
                                        <p:attrNameLst>
                                          <p:attrName>style.visibility</p:attrName>
                                        </p:attrNameLst>
                                      </p:cBhvr>
                                      <p:to>
                                        <p:strVal val="visible"/>
                                      </p:to>
                                    </p:set>
                                    <p:anim calcmode="lin" valueType="num">
                                      <p:cBhvr additive="base">
                                        <p:cTn id="118" dur="500" fill="hold"/>
                                        <p:tgtEl>
                                          <p:spTgt spid="20"/>
                                        </p:tgtEl>
                                        <p:attrNameLst>
                                          <p:attrName>ppt_x</p:attrName>
                                        </p:attrNameLst>
                                      </p:cBhvr>
                                      <p:tavLst>
                                        <p:tav tm="0">
                                          <p:val>
                                            <p:strVal val="#ppt_x"/>
                                          </p:val>
                                        </p:tav>
                                        <p:tav tm="100000">
                                          <p:val>
                                            <p:strVal val="#ppt_x"/>
                                          </p:val>
                                        </p:tav>
                                      </p:tavLst>
                                    </p:anim>
                                    <p:anim calcmode="lin" valueType="num">
                                      <p:cBhvr additive="base">
                                        <p:cTn id="1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xit" presetSubtype="4" fill="hold" nodeType="clickEffect">
                                  <p:stCondLst>
                                    <p:cond delay="0"/>
                                  </p:stCondLst>
                                  <p:childTnLst>
                                    <p:anim calcmode="lin" valueType="num">
                                      <p:cBhvr additive="base">
                                        <p:cTn id="123" dur="500"/>
                                        <p:tgtEl>
                                          <p:spTgt spid="20"/>
                                        </p:tgtEl>
                                        <p:attrNameLst>
                                          <p:attrName>ppt_x</p:attrName>
                                        </p:attrNameLst>
                                      </p:cBhvr>
                                      <p:tavLst>
                                        <p:tav tm="0">
                                          <p:val>
                                            <p:strVal val="ppt_x"/>
                                          </p:val>
                                        </p:tav>
                                        <p:tav tm="100000">
                                          <p:val>
                                            <p:strVal val="ppt_x"/>
                                          </p:val>
                                        </p:tav>
                                      </p:tavLst>
                                    </p:anim>
                                    <p:anim calcmode="lin" valueType="num">
                                      <p:cBhvr additive="base">
                                        <p:cTn id="124" dur="500"/>
                                        <p:tgtEl>
                                          <p:spTgt spid="20"/>
                                        </p:tgtEl>
                                        <p:attrNameLst>
                                          <p:attrName>ppt_y</p:attrName>
                                        </p:attrNameLst>
                                      </p:cBhvr>
                                      <p:tavLst>
                                        <p:tav tm="0">
                                          <p:val>
                                            <p:strVal val="ppt_y"/>
                                          </p:val>
                                        </p:tav>
                                        <p:tav tm="100000">
                                          <p:val>
                                            <p:strVal val="1+ppt_h/2"/>
                                          </p:val>
                                        </p:tav>
                                      </p:tavLst>
                                    </p:anim>
                                    <p:set>
                                      <p:cBhvr>
                                        <p:cTn id="125" dur="1" fill="hold">
                                          <p:stCondLst>
                                            <p:cond delay="499"/>
                                          </p:stCondLst>
                                        </p:cTn>
                                        <p:tgtEl>
                                          <p:spTgt spid="20"/>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nodeType="clickEffect">
                                  <p:stCondLst>
                                    <p:cond delay="0"/>
                                  </p:stCondLst>
                                  <p:childTnLst>
                                    <p:set>
                                      <p:cBhvr>
                                        <p:cTn id="129" dur="1" fill="hold">
                                          <p:stCondLst>
                                            <p:cond delay="0"/>
                                          </p:stCondLst>
                                        </p:cTn>
                                        <p:tgtEl>
                                          <p:spTgt spid="3">
                                            <p:txEl>
                                              <p:pRg st="3" end="3"/>
                                            </p:txEl>
                                          </p:spTgt>
                                        </p:tgtEl>
                                        <p:attrNameLst>
                                          <p:attrName>style.visibility</p:attrName>
                                        </p:attrNameLst>
                                      </p:cBhvr>
                                      <p:to>
                                        <p:strVal val="visible"/>
                                      </p:to>
                                    </p:set>
                                    <p:animEffect transition="in" filter="fade">
                                      <p:cBhvr>
                                        <p:cTn id="130" dur="500"/>
                                        <p:tgtEl>
                                          <p:spTgt spid="3">
                                            <p:txEl>
                                              <p:pRg st="3" end="3"/>
                                            </p:txEl>
                                          </p:spTgt>
                                        </p:tgtEl>
                                      </p:cBhvr>
                                    </p:animEffect>
                                    <p:anim calcmode="lin" valueType="num">
                                      <p:cBhvr>
                                        <p:cTn id="1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32"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3" fill="hold" display="0">
                  <p:stCondLst>
                    <p:cond delay="indefinite"/>
                  </p:stCondLst>
                  <p:endCondLst>
                    <p:cond evt="onStopAudio" delay="0">
                      <p:tgtEl>
                        <p:sldTgt/>
                      </p:tgtEl>
                    </p:cond>
                  </p:endCondLst>
                </p:cTn>
                <p:tgtEl>
                  <p:spTgt spid="44"/>
                </p:tgtEl>
              </p:cMediaNode>
            </p:audio>
          </p:childTnLst>
        </p:cTn>
      </p:par>
    </p:tnLst>
    <p:bldLst>
      <p:bldP spid="4" grpId="0" bldLvl="0" animBg="1"/>
      <p:bldP spid="4" grpId="1" bldLvl="0" animBg="1"/>
      <p:bldP spid="6" grpId="0" bldLvl="0" animBg="1"/>
      <p:bldP spid="6" grpId="1" bldLvl="0" animBg="1"/>
      <p:bldP spid="8" grpId="0" bldLvl="0" animBg="1"/>
      <p:bldP spid="10" grpId="0" bldLvl="0" animBg="1"/>
      <p:bldP spid="12" grpId="0" bldLvl="0" animBg="1"/>
      <p:bldP spid="14" grpId="0" bldLvl="0" animBg="1"/>
      <p:bldP spid="16" grpId="0" bldLvl="0" animBg="1"/>
      <p:bldP spid="1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sMRI</a:t>
            </a:r>
            <a:r>
              <a:rPr lang="zh-CN" altLang="en-US" dirty="0"/>
              <a:t>预处理</a:t>
            </a:r>
            <a:r>
              <a:rPr lang="en-US" altLang="zh-CN" dirty="0"/>
              <a:t>&amp;</a:t>
            </a:r>
            <a:r>
              <a:rPr lang="zh-CN" altLang="en-US" dirty="0"/>
              <a:t>特征提取</a:t>
            </a:r>
          </a:p>
        </p:txBody>
      </p:sp>
      <p:sp>
        <p:nvSpPr>
          <p:cNvPr id="3" name="文本占位符 2"/>
          <p:cNvSpPr>
            <a:spLocks noGrp="1"/>
          </p:cNvSpPr>
          <p:nvPr>
            <p:ph type="body" idx="1"/>
          </p:nvPr>
        </p:nvSpPr>
        <p:spPr/>
        <p:txBody>
          <a:bodyPr/>
          <a:lstStyle/>
          <a:p>
            <a:r>
              <a:rPr lang="en-US" altLang="zh-CN" dirty="0"/>
              <a:t>VBM</a:t>
            </a:r>
            <a:endParaRPr lang="zh-CN" altLang="en-US" dirty="0"/>
          </a:p>
        </p:txBody>
      </p:sp>
      <p:pic>
        <p:nvPicPr>
          <p:cNvPr id="6" nam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86950" y="573069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实验二：使用</a:t>
            </a:r>
            <a:r>
              <a:rPr lang="en-US" altLang="zh-CN" dirty="0">
                <a:latin typeface="Arial" panose="020B0604020202020204" pitchFamily="34" charset="0"/>
                <a:ea typeface="微软雅黑" panose="020B0503020204020204" pitchFamily="34" charset="-122"/>
                <a:sym typeface="Arial" panose="020B0604020202020204" pitchFamily="34" charset="0"/>
              </a:rPr>
              <a:t>FC</a:t>
            </a:r>
            <a:r>
              <a:rPr lang="zh-CN" altLang="en-US" dirty="0">
                <a:latin typeface="Arial" panose="020B0604020202020204" pitchFamily="34" charset="0"/>
                <a:ea typeface="微软雅黑" panose="020B0503020204020204" pitchFamily="34" charset="-122"/>
                <a:sym typeface="Arial" panose="020B0604020202020204" pitchFamily="34" charset="0"/>
              </a:rPr>
              <a:t>构建特征向量</a:t>
            </a:r>
          </a:p>
        </p:txBody>
      </p:sp>
      <p:sp>
        <p:nvSpPr>
          <p:cNvPr id="3" name="内容占位符 2"/>
          <p:cNvSpPr>
            <a:spLocks noGrp="1"/>
          </p:cNvSpPr>
          <p:nvPr>
            <p:ph idx="1"/>
          </p:nvPr>
        </p:nvSpPr>
        <p:spPr>
          <a:xfrm>
            <a:off x="1295400" y="1981200"/>
            <a:ext cx="4864100" cy="3810000"/>
          </a:xfrm>
        </p:spPr>
        <p:txBody>
          <a:bodyPr rtlCol="0">
            <a:normAutofit lnSpcReduction="10000"/>
          </a:bodyPr>
          <a:lstStyle/>
          <a:p>
            <a:pPr rtl="0">
              <a:lnSpc>
                <a:spcPct val="150000"/>
              </a:lnSpc>
            </a:pPr>
            <a:r>
              <a:rPr lang="en-US" altLang="zh-CN" dirty="0">
                <a:latin typeface="Arial" panose="020B0604020202020204" pitchFamily="34" charset="0"/>
                <a:ea typeface="微软雅黑" panose="020B0503020204020204" pitchFamily="34" charset="-122"/>
                <a:sym typeface="Arial" panose="020B0604020202020204" pitchFamily="34" charset="0"/>
              </a:rPr>
              <a:t>MRI_inst2</a:t>
            </a:r>
            <a:r>
              <a:rPr lang="zh-CN" altLang="en-US" dirty="0">
                <a:latin typeface="Arial" panose="020B0604020202020204" pitchFamily="34" charset="0"/>
                <a:ea typeface="微软雅黑" panose="020B0503020204020204" pitchFamily="34" charset="-122"/>
                <a:sym typeface="Arial" panose="020B0604020202020204" pitchFamily="34" charset="0"/>
              </a:rPr>
              <a:t>的准确性测试</a:t>
            </a:r>
          </a:p>
          <a:p>
            <a:pPr marL="800100" lvl="1" indent="-342900" rtl="0">
              <a:lnSpc>
                <a:spcPct val="150000"/>
              </a:lnSpc>
              <a:buFont typeface="Wingdings" panose="05000000000000000000" charset="0"/>
              <a:buChar char="Ø"/>
            </a:pP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结论：丘脑、颞下回功能连接与被试是否患有</a:t>
            </a: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AD</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存在一定关联</a:t>
            </a:r>
          </a:p>
          <a:p>
            <a:pPr marL="228600" lvl="0" indent="-228600" rtl="0">
              <a:lnSpc>
                <a:spcPct val="150000"/>
              </a:lnSpc>
              <a:buFont typeface="Arial" panose="020B0604020202020204" pitchFamily="34" charset="0"/>
              <a:buChar char="▪"/>
            </a:pPr>
            <a:r>
              <a:rPr lang="en-US" altLang="zh-CN" dirty="0">
                <a:solidFill>
                  <a:schemeClr val="tx1"/>
                </a:solidFill>
                <a:latin typeface="Arial" panose="020B0604020202020204" pitchFamily="34" charset="0"/>
                <a:ea typeface="微软雅黑" panose="020B0503020204020204" pitchFamily="34" charset="-122"/>
                <a:sym typeface="Arial" panose="020B0604020202020204" pitchFamily="34" charset="0"/>
              </a:rPr>
              <a:t>MRI_inst1+2</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的准确性测试</a:t>
            </a:r>
          </a:p>
          <a:p>
            <a:pPr marL="800100" lvl="1" indent="-342900" rtl="0">
              <a:lnSpc>
                <a:spcPct val="150000"/>
              </a:lnSpc>
              <a:buFont typeface="Wingdings" panose="05000000000000000000" charset="0"/>
              <a:buChar char="Ø"/>
            </a:pP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归一化处理</a:t>
            </a:r>
          </a:p>
          <a:p>
            <a:pPr marL="800100" lvl="1" indent="-342900" rtl="0">
              <a:lnSpc>
                <a:spcPct val="150000"/>
              </a:lnSpc>
              <a:buFont typeface="Wingdings" panose="05000000000000000000" charset="0"/>
              <a:buChar char="Ø"/>
            </a:pP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结论：将特征向量一起输入，未必能起到更好的效果</a:t>
            </a:r>
          </a:p>
          <a:p>
            <a:pPr marL="0" indent="0" rtl="0">
              <a:buNone/>
            </a:pP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4" name="表格 3"/>
          <p:cNvGraphicFramePr/>
          <p:nvPr>
            <p:custDataLst>
              <p:tags r:id="rId1"/>
            </p:custDataLst>
          </p:nvPr>
        </p:nvGraphicFramePr>
        <p:xfrm>
          <a:off x="6244907" y="2275205"/>
          <a:ext cx="5278120" cy="803910"/>
        </p:xfrm>
        <a:graphic>
          <a:graphicData uri="http://schemas.openxmlformats.org/drawingml/2006/table">
            <a:tbl>
              <a:tblPr firstRow="1" bandRow="1">
                <a:tableStyleId>{5940675A-B579-460E-94D1-54222C63F5DA}</a:tableStyleId>
              </a:tblPr>
              <a:tblGrid>
                <a:gridCol w="1319530">
                  <a:extLst>
                    <a:ext uri="{9D8B030D-6E8A-4147-A177-3AD203B41FA5}">
                      <a16:colId xmlns:a16="http://schemas.microsoft.com/office/drawing/2014/main" val="20000"/>
                    </a:ext>
                  </a:extLst>
                </a:gridCol>
                <a:gridCol w="131826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319530">
                  <a:extLst>
                    <a:ext uri="{9D8B030D-6E8A-4147-A177-3AD203B41FA5}">
                      <a16:colId xmlns:a16="http://schemas.microsoft.com/office/drawing/2014/main" val="20003"/>
                    </a:ext>
                  </a:extLst>
                </a:gridCol>
              </a:tblGrid>
              <a:tr h="401955">
                <a:tc>
                  <a:txBody>
                    <a:bodyPr/>
                    <a:lstStyle/>
                    <a:p>
                      <a:pPr indent="0" algn="ctr">
                        <a:buNone/>
                      </a:pPr>
                      <a:endParaRPr lang="en-US" alt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ctr">
                        <a:buNone/>
                      </a:pPr>
                      <a:r>
                        <a:rPr 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准确性</a:t>
                      </a:r>
                      <a:endParaRPr lang="en-US" alt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ctr">
                        <a:buNone/>
                      </a:pPr>
                      <a:r>
                        <a:rPr 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敏感性</a:t>
                      </a:r>
                      <a:endParaRPr lang="en-US" alt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ctr">
                        <a:buNone/>
                      </a:pPr>
                      <a:r>
                        <a:rPr 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特异性</a:t>
                      </a:r>
                      <a:endParaRPr lang="en-US" alt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a:noFill/>
                    </a:lnB>
                    <a:lnTlToBr>
                      <a:noFill/>
                    </a:lnTlToBr>
                    <a:lnBlToTr>
                      <a:noFill/>
                    </a:lnBlToTr>
                    <a:solidFill>
                      <a:srgbClr val="E34D4D"/>
                    </a:solidFill>
                  </a:tcPr>
                </a:tc>
                <a:extLst>
                  <a:ext uri="{0D108BD9-81ED-4DB2-BD59-A6C34878D82A}">
                    <a16:rowId xmlns:a16="http://schemas.microsoft.com/office/drawing/2014/main" val="10000"/>
                  </a:ext>
                </a:extLst>
              </a:tr>
              <a:tr h="401955">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线性核</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80%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80%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FFFFF"/>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80%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w="19050">
                      <a:solidFill>
                        <a:srgbClr val="E34D4D"/>
                      </a:solidFill>
                      <a:prstDash val="solid"/>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graphicFrame>
        <p:nvGraphicFramePr>
          <p:cNvPr id="5" name="表格 4"/>
          <p:cNvGraphicFramePr/>
          <p:nvPr>
            <p:custDataLst>
              <p:tags r:id="rId2"/>
            </p:custDataLst>
          </p:nvPr>
        </p:nvGraphicFramePr>
        <p:xfrm>
          <a:off x="6290627" y="4467225"/>
          <a:ext cx="5278120" cy="914400"/>
        </p:xfrm>
        <a:graphic>
          <a:graphicData uri="http://schemas.openxmlformats.org/drawingml/2006/table">
            <a:tbl>
              <a:tblPr firstRow="1" bandRow="1">
                <a:tableStyleId>{5940675A-B579-460E-94D1-54222C63F5DA}</a:tableStyleId>
              </a:tblPr>
              <a:tblGrid>
                <a:gridCol w="1319530">
                  <a:extLst>
                    <a:ext uri="{9D8B030D-6E8A-4147-A177-3AD203B41FA5}">
                      <a16:colId xmlns:a16="http://schemas.microsoft.com/office/drawing/2014/main" val="20000"/>
                    </a:ext>
                  </a:extLst>
                </a:gridCol>
                <a:gridCol w="131826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gridCol w="1319530">
                  <a:extLst>
                    <a:ext uri="{9D8B030D-6E8A-4147-A177-3AD203B41FA5}">
                      <a16:colId xmlns:a16="http://schemas.microsoft.com/office/drawing/2014/main" val="20003"/>
                    </a:ext>
                  </a:extLst>
                </a:gridCol>
              </a:tblGrid>
              <a:tr h="279400">
                <a:tc>
                  <a:txBody>
                    <a:bodyPr/>
                    <a:lstStyle/>
                    <a:p>
                      <a:pPr indent="0" algn="ctr">
                        <a:buNone/>
                      </a:pPr>
                      <a:endParaRPr lang="en-US" alt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19050">
                      <a:solidFill>
                        <a:srgbClr val="FFFFFF"/>
                      </a:solidFill>
                      <a:prstDash val="solid"/>
                    </a:lnR>
                    <a:lnT>
                      <a:noFill/>
                    </a:lnT>
                    <a:lnB>
                      <a:noFill/>
                    </a:lnB>
                    <a:lnTlToBr>
                      <a:noFill/>
                    </a:lnTlToBr>
                    <a:lnBlToTr>
                      <a:noFill/>
                    </a:lnBlToTr>
                    <a:solidFill>
                      <a:srgbClr val="404040"/>
                    </a:solidFill>
                  </a:tcPr>
                </a:tc>
                <a:tc>
                  <a:txBody>
                    <a:bodyPr/>
                    <a:lstStyle/>
                    <a:p>
                      <a:pPr indent="0" algn="ctr">
                        <a:buNone/>
                      </a:pPr>
                      <a:r>
                        <a:rPr 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准确性</a:t>
                      </a:r>
                      <a:endParaRPr lang="en-US" alt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ctr">
                        <a:buNone/>
                      </a:pPr>
                      <a:r>
                        <a:rPr 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敏感性</a:t>
                      </a:r>
                      <a:endParaRPr lang="en-US" alt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E34D4D"/>
                    </a:solidFill>
                  </a:tcPr>
                </a:tc>
                <a:tc>
                  <a:txBody>
                    <a:bodyPr/>
                    <a:lstStyle/>
                    <a:p>
                      <a:pPr indent="0" algn="ctr">
                        <a:buNone/>
                      </a:pPr>
                      <a:r>
                        <a:rPr 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特异性</a:t>
                      </a:r>
                      <a:endParaRPr lang="en-US" altLang="en-US" sz="2000"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a:noFill/>
                    </a:lnB>
                    <a:lnTlToBr>
                      <a:noFill/>
                    </a:lnTlToBr>
                    <a:lnBlToTr>
                      <a:noFill/>
                    </a:lnBlToTr>
                    <a:solidFill>
                      <a:srgbClr val="E34D4D"/>
                    </a:solidFill>
                  </a:tcPr>
                </a:tc>
                <a:extLst>
                  <a:ext uri="{0D108BD9-81ED-4DB2-BD59-A6C34878D82A}">
                    <a16:rowId xmlns:a16="http://schemas.microsoft.com/office/drawing/2014/main" val="10000"/>
                  </a:ext>
                </a:extLst>
              </a:tr>
              <a:tr h="279400">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归一化前</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60%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80%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a:noFill/>
                    </a:lnB>
                    <a:lnTlToBr>
                      <a:noFill/>
                    </a:lnTlToBr>
                    <a:lnBlToTr>
                      <a:noFill/>
                    </a:lnBlToTr>
                    <a:solidFill>
                      <a:srgbClr val="FFFFFF"/>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40%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0001"/>
                  </a:ext>
                </a:extLst>
              </a:tr>
              <a:tr h="279400">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归一化后</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a:noFill/>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80%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80%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w="19050">
                      <a:solidFill>
                        <a:srgbClr val="FFFFFF"/>
                      </a:solidFill>
                      <a:prstDash val="solid"/>
                    </a:lnR>
                    <a:lnT>
                      <a:noFill/>
                    </a:lnT>
                    <a:lnB w="19050">
                      <a:solidFill>
                        <a:srgbClr val="E34D4D"/>
                      </a:solidFill>
                      <a:prstDash val="solid"/>
                    </a:lnB>
                    <a:lnTlToBr>
                      <a:noFill/>
                    </a:lnTlToBr>
                    <a:lnBlToTr>
                      <a:noFill/>
                    </a:lnBlToTr>
                    <a:solidFill>
                      <a:srgbClr val="F2F2F2"/>
                    </a:solidFill>
                  </a:tcPr>
                </a:tc>
                <a:tc>
                  <a:txBody>
                    <a:bodyPr/>
                    <a:lstStyle/>
                    <a:p>
                      <a:pPr indent="0" algn="ctr">
                        <a:buNone/>
                      </a:pPr>
                      <a:r>
                        <a:rPr 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rPr>
                        <a:t>80%</a:t>
                      </a:r>
                      <a:endParaRPr lang="en-US" altLang="en-US" sz="2000" b="1">
                        <a:solidFill>
                          <a:srgbClr val="404040"/>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L w="19050">
                      <a:solidFill>
                        <a:srgbClr val="FFFFFF"/>
                      </a:solidFill>
                      <a:prstDash val="solid"/>
                    </a:lnL>
                    <a:lnR>
                      <a:noFill/>
                    </a:lnR>
                    <a:lnT>
                      <a:noFill/>
                    </a:lnT>
                    <a:lnB w="19050">
                      <a:solidFill>
                        <a:srgbClr val="E34D4D"/>
                      </a:solidFill>
                      <a:prstDash val="solid"/>
                    </a:lnB>
                    <a:lnTlToBr>
                      <a:noFill/>
                    </a:lnTlToBr>
                    <a:lnBlToTr>
                      <a:noFill/>
                    </a:lnBlToTr>
                    <a:solidFill>
                      <a:srgbClr val="F2F2F2"/>
                    </a:solidFill>
                  </a:tcPr>
                </a:tc>
                <a:extLst>
                  <a:ext uri="{0D108BD9-81ED-4DB2-BD59-A6C34878D82A}">
                    <a16:rowId xmlns:a16="http://schemas.microsoft.com/office/drawing/2014/main" val="10002"/>
                  </a:ext>
                </a:extLst>
              </a:tr>
            </a:tbl>
          </a:graphicData>
        </a:graphic>
      </p:graphicFrame>
      <p:pic>
        <p:nvPicPr>
          <p:cNvPr id="19" name="音频 1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6510">
        <p:fade/>
      </p:transition>
    </mc:Choice>
    <mc:Fallback xmlns="">
      <p:transition spd="med" advTm="265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en-US" altLang="zh-CN" dirty="0">
                <a:latin typeface="微软雅黑" panose="020B0503020204020204" pitchFamily="34" charset="-122"/>
                <a:ea typeface="微软雅黑" panose="020B0503020204020204" pitchFamily="34" charset="-122"/>
                <a:sym typeface="Arial" panose="020B0604020202020204" pitchFamily="34" charset="0"/>
              </a:rPr>
              <a:t> </a:t>
            </a:r>
            <a:r>
              <a:rPr lang="zh-CN" altLang="en-US" dirty="0">
                <a:latin typeface="微软雅黑" panose="020B0503020204020204" pitchFamily="34" charset="-122"/>
                <a:ea typeface="微软雅黑" panose="020B0503020204020204" pitchFamily="34" charset="-122"/>
                <a:sym typeface="Arial" panose="020B0604020202020204" pitchFamily="34" charset="0"/>
              </a:rPr>
              <a:t>分类实验</a:t>
            </a:r>
          </a:p>
        </p:txBody>
      </p:sp>
      <p:sp>
        <p:nvSpPr>
          <p:cNvPr id="3" name="文本占位符 2"/>
          <p:cNvSpPr>
            <a:spLocks noGrp="1"/>
          </p:cNvSpPr>
          <p:nvPr>
            <p:ph type="body" idx="1"/>
          </p:nvPr>
        </p:nvSpPr>
        <p:spPr/>
        <p:txBody>
          <a:bodyPr rtlCol="0"/>
          <a:lstStyle/>
          <a:p>
            <a:pPr rtl="0"/>
            <a:r>
              <a:rPr lang="zh-CN" altLang="en-US" dirty="0">
                <a:sym typeface="Arial" panose="020B0604020202020204" pitchFamily="34" charset="0"/>
              </a:rPr>
              <a:t>数据导入、参数设置、留一法验证及结果、结论</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71578579"/>
      </p:ext>
    </p:extLst>
  </p:cSld>
  <p:clrMapOvr>
    <a:masterClrMapping/>
  </p:clrMapOvr>
  <mc:AlternateContent xmlns:mc="http://schemas.openxmlformats.org/markup-compatibility/2006" xmlns:p14="http://schemas.microsoft.com/office/powerpoint/2010/main">
    <mc:Choice Requires="p14">
      <p:transition spd="med" p14:dur="700" advTm="6671">
        <p:fade/>
      </p:transition>
    </mc:Choice>
    <mc:Fallback xmlns="">
      <p:transition spd="med" advTm="66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zh-CN" altLang="en-US" dirty="0">
                <a:latin typeface="微软雅黑" panose="020B0503020204020204" pitchFamily="34" charset="-122"/>
                <a:ea typeface="微软雅黑" panose="020B0503020204020204" pitchFamily="34" charset="-122"/>
                <a:sym typeface="Arial" panose="020B0604020202020204" pitchFamily="34" charset="0"/>
              </a:rPr>
              <a:t>分类实验</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数据导入</a:t>
            </a:r>
          </a:p>
        </p:txBody>
      </p:sp>
      <p:sp>
        <p:nvSpPr>
          <p:cNvPr id="3" name="文本框 2"/>
          <p:cNvSpPr txBox="1"/>
          <p:nvPr/>
        </p:nvSpPr>
        <p:spPr>
          <a:xfrm>
            <a:off x="1012054" y="1953087"/>
            <a:ext cx="4998129" cy="3924151"/>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与</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fMRI</a:t>
            </a: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分类实验原理相同，使用</a:t>
            </a:r>
            <a:r>
              <a:rPr kumimoji="0" lang="en-US" altLang="zh-CN" sz="2400" b="0" i="0" u="none" strike="noStrike" kern="1200" cap="none" spc="0" normalizeH="0" baseline="0" noProof="0" dirty="0" err="1">
                <a:ln>
                  <a:noFill/>
                </a:ln>
                <a:solidFill>
                  <a:srgbClr val="2D2E2D"/>
                </a:solidFill>
                <a:effectLst/>
                <a:uLnTx/>
                <a:uFillTx/>
                <a:latin typeface="微软雅黑" panose="020B0503020204020204" pitchFamily="34" charset="-122"/>
                <a:ea typeface="微软雅黑" panose="020B0503020204020204" pitchFamily="34" charset="-122"/>
              </a:rPr>
              <a:t>libSVM</a:t>
            </a: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对提取的特征进行分类。</a:t>
            </a:r>
          </a:p>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在特征处理中得到了</a:t>
            </a: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体积相关的特征向量</a:t>
            </a: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。将其以向量的形式导入到</a:t>
            </a:r>
            <a:r>
              <a:rPr kumimoji="0" lang="en-US" altLang="zh-CN" sz="2400" b="0" i="0" u="none" strike="noStrike" kern="1200" cap="none" spc="0" normalizeH="0" baseline="0" noProof="0" dirty="0" err="1">
                <a:ln>
                  <a:noFill/>
                </a:ln>
                <a:solidFill>
                  <a:srgbClr val="2D2E2D"/>
                </a:solidFill>
                <a:effectLst/>
                <a:uLnTx/>
                <a:uFillTx/>
                <a:latin typeface="微软雅黑" panose="020B0503020204020204" pitchFamily="34" charset="-122"/>
                <a:ea typeface="微软雅黑" panose="020B0503020204020204" pitchFamily="34" charset="-122"/>
              </a:rPr>
              <a:t>matlab</a:t>
            </a: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中，命名为</a:t>
            </a:r>
            <a:r>
              <a:rPr kumimoji="0" lang="en-US" altLang="zh-CN" sz="2400" b="0" i="0" u="none" strike="noStrike" kern="1200" cap="none" spc="0" normalizeH="0" baseline="0" noProof="0" dirty="0" err="1">
                <a:ln>
                  <a:noFill/>
                </a:ln>
                <a:solidFill>
                  <a:srgbClr val="2D2E2D"/>
                </a:solidFill>
                <a:effectLst/>
                <a:uLnTx/>
                <a:uFillTx/>
                <a:latin typeface="微软雅黑" panose="020B0503020204020204" pitchFamily="34" charset="-122"/>
                <a:ea typeface="微软雅黑" panose="020B0503020204020204" pitchFamily="34" charset="-122"/>
              </a:rPr>
              <a:t>sMRI_tztq</a:t>
            </a: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2D2E2D"/>
              </a:solidFill>
              <a:effectLst/>
              <a:uLnTx/>
              <a:uFillTx/>
              <a:latin typeface="Arial" panose="020B0604020202020204"/>
              <a:ea typeface="幼圆" panose="02010509060101010101" pitchFamily="49" charset="-122"/>
              <a:cs typeface="+mn-cs"/>
            </a:endParaRPr>
          </a:p>
        </p:txBody>
      </p:sp>
      <p:pic>
        <p:nvPicPr>
          <p:cNvPr id="4" name="图片 3"/>
          <p:cNvPicPr/>
          <p:nvPr/>
        </p:nvPicPr>
        <p:blipFill>
          <a:blip r:embed="rId5"/>
          <a:stretch>
            <a:fillRect/>
          </a:stretch>
        </p:blipFill>
        <p:spPr>
          <a:xfrm>
            <a:off x="6181819" y="2049047"/>
            <a:ext cx="5274310" cy="2835275"/>
          </a:xfrm>
          <a:prstGeom prst="rect">
            <a:avLst/>
          </a:prstGeom>
        </p:spPr>
      </p:pic>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45150869"/>
      </p:ext>
    </p:extLst>
  </p:cSld>
  <p:clrMapOvr>
    <a:masterClrMapping/>
  </p:clrMapOvr>
  <mc:AlternateContent xmlns:mc="http://schemas.openxmlformats.org/markup-compatibility/2006" xmlns:p14="http://schemas.microsoft.com/office/powerpoint/2010/main">
    <mc:Choice Requires="p14">
      <p:transition spd="med" p14:dur="700" advTm="19296">
        <p:fade/>
      </p:transition>
    </mc:Choice>
    <mc:Fallback xmlns="">
      <p:transition spd="med" advTm="192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r>
              <a:rPr lang="en-US" altLang="zh-CN" dirty="0" err="1">
                <a:sym typeface="Arial" panose="020B0604020202020204" pitchFamily="34" charset="0"/>
              </a:rPr>
              <a:t>sMRI</a:t>
            </a:r>
            <a:r>
              <a:rPr lang="zh-CN" altLang="en-US" dirty="0">
                <a:sym typeface="Arial" panose="020B0604020202020204" pitchFamily="34" charset="0"/>
              </a:rPr>
              <a:t>分类实验</a:t>
            </a:r>
            <a:r>
              <a:rPr lang="en-US" altLang="zh-CN" dirty="0">
                <a:sym typeface="Arial" panose="020B0604020202020204" pitchFamily="34" charset="0"/>
              </a:rPr>
              <a:t>-</a:t>
            </a:r>
            <a:r>
              <a:rPr lang="zh-CN" altLang="en-US" dirty="0">
                <a:sym typeface="Arial" panose="020B0604020202020204" pitchFamily="34" charset="0"/>
              </a:rPr>
              <a:t>相关设置</a:t>
            </a:r>
            <a:endParaRPr lang="zh-CN" altLang="en-US"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内容占位符 3"/>
          <p:cNvSpPr>
            <a:spLocks noGrp="1"/>
          </p:cNvSpPr>
          <p:nvPr>
            <p:ph sz="half" idx="2"/>
          </p:nvPr>
        </p:nvSpPr>
        <p:spPr/>
        <p:txBody>
          <a:bodyPr rtlCol="0"/>
          <a:lstStyle/>
          <a:p>
            <a:pPr marL="342900" indent="-342900">
              <a:lnSpc>
                <a:spcPct val="150000"/>
              </a:lnSpc>
              <a:buFont typeface="Wingdings" panose="05000000000000000000" pitchFamily="2" charset="2"/>
              <a:buChar char="l"/>
            </a:pPr>
            <a:r>
              <a:rPr lang="zh-CN" altLang="zh-CN" sz="2400" dirty="0"/>
              <a:t>同上</a:t>
            </a:r>
            <a:r>
              <a:rPr lang="en-US" altLang="zh-CN" sz="2400" dirty="0"/>
              <a:t>,</a:t>
            </a:r>
            <a:r>
              <a:rPr lang="zh-CN" altLang="zh-CN" sz="2400" dirty="0"/>
              <a:t>在</a:t>
            </a:r>
            <a:r>
              <a:rPr lang="en-US" altLang="zh-CN" sz="2400" dirty="0" err="1"/>
              <a:t>matlab</a:t>
            </a:r>
            <a:r>
              <a:rPr lang="zh-CN" altLang="zh-CN" sz="2400" dirty="0"/>
              <a:t>中，设置</a:t>
            </a:r>
            <a:r>
              <a:rPr lang="en-US" altLang="zh-CN" sz="2400" dirty="0" err="1"/>
              <a:t>MRI_label</a:t>
            </a:r>
            <a:r>
              <a:rPr lang="zh-CN" altLang="zh-CN" sz="2400" dirty="0"/>
              <a:t>向量（</a:t>
            </a:r>
            <a:r>
              <a:rPr lang="en-US" altLang="zh-CN" sz="2400" dirty="0"/>
              <a:t>-1</a:t>
            </a:r>
            <a:r>
              <a:rPr lang="zh-CN" altLang="zh-CN" sz="2400" dirty="0"/>
              <a:t>为</a:t>
            </a:r>
            <a:r>
              <a:rPr lang="en-US" altLang="zh-CN" sz="2400" dirty="0"/>
              <a:t>CN</a:t>
            </a:r>
            <a:r>
              <a:rPr lang="zh-CN" altLang="zh-CN" sz="2400" dirty="0"/>
              <a:t>组，</a:t>
            </a:r>
            <a:r>
              <a:rPr lang="en-US" altLang="zh-CN" sz="2400" dirty="0"/>
              <a:t>1</a:t>
            </a:r>
            <a:r>
              <a:rPr lang="zh-CN" altLang="zh-CN" sz="2400" dirty="0"/>
              <a:t>为</a:t>
            </a:r>
            <a:r>
              <a:rPr lang="en-US" altLang="zh-CN" sz="2400" dirty="0"/>
              <a:t>Dementia</a:t>
            </a:r>
            <a:r>
              <a:rPr lang="zh-CN" altLang="zh-CN" sz="2400" dirty="0"/>
              <a:t>组。）</a:t>
            </a:r>
            <a:endParaRPr lang="zh-CN" altLang="en-US" sz="2400" dirty="0">
              <a:sym typeface="Arial" panose="020B0604020202020204" pitchFamily="34" charset="0"/>
            </a:endParaRPr>
          </a:p>
        </p:txBody>
      </p:sp>
      <p:pic>
        <p:nvPicPr>
          <p:cNvPr id="7" name="图片 6"/>
          <p:cNvPicPr>
            <a:picLocks noChangeAspect="1"/>
          </p:cNvPicPr>
          <p:nvPr/>
        </p:nvPicPr>
        <p:blipFill>
          <a:blip r:embed="rId5"/>
          <a:stretch>
            <a:fillRect/>
          </a:stretch>
        </p:blipFill>
        <p:spPr>
          <a:xfrm>
            <a:off x="8352938" y="1833477"/>
            <a:ext cx="2091109" cy="341406"/>
          </a:xfrm>
          <a:prstGeom prst="rect">
            <a:avLst/>
          </a:prstGeom>
        </p:spPr>
      </p:pic>
      <p:pic>
        <p:nvPicPr>
          <p:cNvPr id="8" name="图片 7"/>
          <p:cNvPicPr>
            <a:picLocks noChangeAspect="1"/>
          </p:cNvPicPr>
          <p:nvPr/>
        </p:nvPicPr>
        <p:blipFill>
          <a:blip r:embed="rId6"/>
          <a:stretch>
            <a:fillRect/>
          </a:stretch>
        </p:blipFill>
        <p:spPr>
          <a:xfrm>
            <a:off x="8566207" y="2447217"/>
            <a:ext cx="1469263" cy="2432515"/>
          </a:xfrm>
          <a:prstGeom prst="rect">
            <a:avLst/>
          </a:prstGeom>
        </p:spPr>
      </p:pic>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83542606"/>
      </p:ext>
    </p:extLst>
  </p:cSld>
  <p:clrMapOvr>
    <a:masterClrMapping/>
  </p:clrMapOvr>
  <mc:AlternateContent xmlns:mc="http://schemas.openxmlformats.org/markup-compatibility/2006" xmlns:p14="http://schemas.microsoft.com/office/powerpoint/2010/main">
    <mc:Choice Requires="p14">
      <p:transition spd="med" p14:dur="700" advTm="9116">
        <p:fade/>
      </p:transition>
    </mc:Choice>
    <mc:Fallback xmlns="">
      <p:transition spd="med" advTm="91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zh-CN" altLang="en-US" dirty="0">
                <a:latin typeface="微软雅黑" panose="020B0503020204020204" pitchFamily="34" charset="-122"/>
                <a:ea typeface="微软雅黑" panose="020B0503020204020204" pitchFamily="34" charset="-122"/>
                <a:sym typeface="Arial" panose="020B0604020202020204" pitchFamily="34" charset="0"/>
              </a:rPr>
              <a:t>分类实验</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留一法处理</a:t>
            </a:r>
          </a:p>
        </p:txBody>
      </p:sp>
      <p:sp>
        <p:nvSpPr>
          <p:cNvPr id="3" name="文本框 2"/>
          <p:cNvSpPr txBox="1"/>
          <p:nvPr/>
        </p:nvSpPr>
        <p:spPr>
          <a:xfrm>
            <a:off x="577047" y="2139518"/>
            <a:ext cx="4998129" cy="586443"/>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相关代码如右图</a:t>
            </a:r>
          </a:p>
        </p:txBody>
      </p:sp>
      <p:pic>
        <p:nvPicPr>
          <p:cNvPr id="5" name="图片 4"/>
          <p:cNvPicPr/>
          <p:nvPr/>
        </p:nvPicPr>
        <p:blipFill>
          <a:blip r:embed="rId5"/>
          <a:stretch>
            <a:fillRect/>
          </a:stretch>
        </p:blipFill>
        <p:spPr>
          <a:xfrm>
            <a:off x="3515558" y="1953087"/>
            <a:ext cx="8676442" cy="4110362"/>
          </a:xfrm>
          <a:prstGeom prst="rect">
            <a:avLst/>
          </a:prstGeom>
        </p:spPr>
      </p:pic>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16030780"/>
      </p:ext>
    </p:extLst>
  </p:cSld>
  <p:clrMapOvr>
    <a:masterClrMapping/>
  </p:clrMapOvr>
  <mc:AlternateContent xmlns:mc="http://schemas.openxmlformats.org/markup-compatibility/2006" xmlns:p14="http://schemas.microsoft.com/office/powerpoint/2010/main">
    <mc:Choice Requires="p14">
      <p:transition spd="med" p14:dur="700" advTm="9357">
        <p:fade/>
      </p:transition>
    </mc:Choice>
    <mc:Fallback xmlns="">
      <p:transition spd="med" advTm="93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zh-CN" altLang="en-US" dirty="0">
                <a:latin typeface="微软雅黑" panose="020B0503020204020204" pitchFamily="34" charset="-122"/>
                <a:ea typeface="微软雅黑" panose="020B0503020204020204" pitchFamily="34" charset="-122"/>
                <a:sym typeface="Arial" panose="020B0604020202020204" pitchFamily="34" charset="0"/>
              </a:rPr>
              <a:t>分类实验</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留一法结果</a:t>
            </a:r>
          </a:p>
        </p:txBody>
      </p:sp>
      <p:sp>
        <p:nvSpPr>
          <p:cNvPr id="3" name="文本框 2"/>
          <p:cNvSpPr txBox="1"/>
          <p:nvPr/>
        </p:nvSpPr>
        <p:spPr>
          <a:xfrm>
            <a:off x="1366421" y="1723957"/>
            <a:ext cx="3275861" cy="586443"/>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en-US"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得出的相关指标如图</a:t>
            </a:r>
          </a:p>
        </p:txBody>
      </p:sp>
      <p:pic>
        <p:nvPicPr>
          <p:cNvPr id="4" name="图片 3"/>
          <p:cNvPicPr>
            <a:picLocks noChangeAspect="1"/>
          </p:cNvPicPr>
          <p:nvPr/>
        </p:nvPicPr>
        <p:blipFill>
          <a:blip r:embed="rId5"/>
          <a:stretch>
            <a:fillRect/>
          </a:stretch>
        </p:blipFill>
        <p:spPr>
          <a:xfrm>
            <a:off x="1295400" y="2388119"/>
            <a:ext cx="2950720" cy="3377477"/>
          </a:xfrm>
          <a:prstGeom prst="rect">
            <a:avLst/>
          </a:prstGeom>
        </p:spPr>
      </p:pic>
      <p:pic>
        <p:nvPicPr>
          <p:cNvPr id="6" name="图片 5"/>
          <p:cNvPicPr>
            <a:picLocks noChangeAspect="1"/>
          </p:cNvPicPr>
          <p:nvPr/>
        </p:nvPicPr>
        <p:blipFill>
          <a:blip r:embed="rId6"/>
          <a:stretch>
            <a:fillRect/>
          </a:stretch>
        </p:blipFill>
        <p:spPr>
          <a:xfrm>
            <a:off x="4722169" y="3124173"/>
            <a:ext cx="7384420" cy="609653"/>
          </a:xfrm>
          <a:prstGeom prst="rect">
            <a:avLst/>
          </a:prstGeom>
        </p:spPr>
      </p:pic>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26799718"/>
      </p:ext>
    </p:extLst>
  </p:cSld>
  <p:clrMapOvr>
    <a:masterClrMapping/>
  </p:clrMapOvr>
  <mc:AlternateContent xmlns:mc="http://schemas.openxmlformats.org/markup-compatibility/2006" xmlns:p14="http://schemas.microsoft.com/office/powerpoint/2010/main">
    <mc:Choice Requires="p14">
      <p:transition spd="med" p14:dur="700" advTm="11700">
        <p:fade/>
      </p:transition>
    </mc:Choice>
    <mc:Fallback xmlns="">
      <p:transition spd="med" advTm="117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dirty="0" err="1">
                <a:latin typeface="微软雅黑" panose="020B0503020204020204" pitchFamily="34" charset="-122"/>
                <a:ea typeface="微软雅黑" panose="020B0503020204020204" pitchFamily="34" charset="-122"/>
                <a:sym typeface="Arial" panose="020B0604020202020204" pitchFamily="34" charset="0"/>
              </a:rPr>
              <a:t>sMRI</a:t>
            </a:r>
            <a:r>
              <a:rPr lang="zh-CN" altLang="en-US" dirty="0">
                <a:latin typeface="微软雅黑" panose="020B0503020204020204" pitchFamily="34" charset="-122"/>
                <a:ea typeface="微软雅黑" panose="020B0503020204020204" pitchFamily="34" charset="-122"/>
                <a:sym typeface="Arial" panose="020B0604020202020204" pitchFamily="34" charset="0"/>
              </a:rPr>
              <a:t>分类实验</a:t>
            </a:r>
            <a:r>
              <a:rPr lang="en-US" altLang="zh-CN" dirty="0">
                <a:latin typeface="微软雅黑" panose="020B0503020204020204" pitchFamily="34" charset="-122"/>
                <a:ea typeface="微软雅黑" panose="020B0503020204020204" pitchFamily="34" charset="-122"/>
                <a:sym typeface="Arial" panose="020B0604020202020204" pitchFamily="34" charset="0"/>
              </a:rPr>
              <a:t>-</a:t>
            </a:r>
            <a:r>
              <a:rPr lang="zh-CN" altLang="en-US" dirty="0">
                <a:latin typeface="微软雅黑" panose="020B0503020204020204" pitchFamily="34" charset="-122"/>
                <a:ea typeface="微软雅黑" panose="020B0503020204020204" pitchFamily="34" charset="-122"/>
                <a:sym typeface="Arial" panose="020B0604020202020204" pitchFamily="34" charset="0"/>
              </a:rPr>
              <a:t>结论</a:t>
            </a:r>
          </a:p>
        </p:txBody>
      </p:sp>
      <p:sp>
        <p:nvSpPr>
          <p:cNvPr id="3" name="文本框 2"/>
          <p:cNvSpPr txBox="1"/>
          <p:nvPr/>
        </p:nvSpPr>
        <p:spPr>
          <a:xfrm>
            <a:off x="1075308" y="2032987"/>
            <a:ext cx="10041384" cy="3599815"/>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结论：</a:t>
            </a:r>
            <a:r>
              <a:rPr kumimoji="0" lang="en-US" altLang="zh-CN" sz="2400" b="0" i="0" u="none" strike="noStrike" kern="1200" cap="none" spc="0" normalizeH="0" baseline="0" noProof="0" dirty="0" err="1">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sMRI</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分类实验中选取的是体积这一特征。可以看出使用</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SVM</a:t>
            </a: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判别的准确性以及敏感性都较高。</a:t>
            </a:r>
            <a:endPar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与</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fMRI </a:t>
            </a: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相同，</a:t>
            </a:r>
            <a:r>
              <a:rPr kumimoji="0" lang="en-US" altLang="zh-CN" sz="2400" b="0" i="0" u="none" strike="noStrike" kern="1200" cap="none" spc="0" normalizeH="0" baseline="0" noProof="0" dirty="0" err="1">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sMRI</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也是用的是线性核留一法检验。相关比较这里不再赘述。</a:t>
            </a:r>
          </a:p>
          <a:p>
            <a:pPr marL="342900" marR="0" lvl="0" indent="-342900" algn="l" defTabSz="914400" rtl="0" eaLnBrk="1" fontAlgn="auto" latinLnBrk="0" hangingPunct="1">
              <a:lnSpc>
                <a:spcPct val="150000"/>
              </a:lnSpc>
              <a:spcBef>
                <a:spcPts val="1800"/>
              </a:spcBef>
              <a:spcAft>
                <a:spcPts val="0"/>
              </a:spcAft>
              <a:buClr>
                <a:srgbClr val="D15A3E">
                  <a:lumMod val="75000"/>
                </a:srgbClr>
              </a:buClr>
              <a:buSzPct val="100000"/>
              <a:buFont typeface="Wingdings" panose="05000000000000000000" pitchFamily="2" charset="2"/>
              <a:buChar char="l"/>
              <a:defRPr/>
            </a:pP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归一化相关分析</a:t>
            </a:r>
            <a:r>
              <a:rPr kumimoji="0" lang="en-US"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fMRI </a:t>
            </a:r>
            <a:r>
              <a:rPr kumimoji="0" lang="zh-CN" altLang="zh-CN" sz="24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处理中已经讨论，这里不再赘述。</a:t>
            </a:r>
            <a:endParaRPr kumimoji="0" lang="zh-CN" altLang="zh-CN" sz="2400" b="0" i="0" u="none" strike="noStrike" kern="1200" cap="none" spc="0" normalizeH="0" baseline="0" noProof="0" dirty="0">
              <a:ln>
                <a:noFill/>
              </a:ln>
              <a:solidFill>
                <a:srgbClr val="2D2E2D"/>
              </a:solidFill>
              <a:effectLst/>
              <a:uLnTx/>
              <a:uFillTx/>
              <a:latin typeface="Adobe 宋体 Std L" panose="02020300000000000000" pitchFamily="18" charset="-122"/>
              <a:ea typeface="Adobe 宋体 Std L" panose="02020300000000000000" pitchFamily="18"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dirty="0">
              <a:ln>
                <a:noFill/>
              </a:ln>
              <a:solidFill>
                <a:srgbClr val="2D2E2D"/>
              </a:solidFill>
              <a:effectLst/>
              <a:uLnTx/>
              <a:uFillTx/>
              <a:latin typeface="Arial" panose="020B0604020202020204"/>
              <a:ea typeface="幼圆" panose="02010509060101010101" pitchFamily="49" charset="-122"/>
              <a:cs typeface="+mn-cs"/>
            </a:endParaRP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66637003"/>
      </p:ext>
    </p:extLst>
  </p:cSld>
  <p:clrMapOvr>
    <a:masterClrMapping/>
  </p:clrMapOvr>
  <mc:AlternateContent xmlns:mc="http://schemas.openxmlformats.org/markup-compatibility/2006" xmlns:p14="http://schemas.microsoft.com/office/powerpoint/2010/main">
    <mc:Choice Requires="p14">
      <p:transition spd="med" p14:dur="700" advTm="20343">
        <p:fade/>
      </p:transition>
    </mc:Choice>
    <mc:Fallback xmlns="">
      <p:transition spd="med" advTm="203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微软雅黑" panose="020B0503020204020204" pitchFamily="34" charset="-122"/>
                <a:ea typeface="微软雅黑" panose="020B0503020204020204" pitchFamily="34" charset="-122"/>
                <a:sym typeface="Arial" panose="020B0604020202020204" pitchFamily="34" charset="0"/>
              </a:rPr>
              <a:t>讨论与结论</a:t>
            </a:r>
          </a:p>
        </p:txBody>
      </p:sp>
      <p:sp>
        <p:nvSpPr>
          <p:cNvPr id="3" name="文本占位符 2"/>
          <p:cNvSpPr>
            <a:spLocks noGrp="1"/>
          </p:cNvSpPr>
          <p:nvPr>
            <p:ph type="body" idx="1"/>
          </p:nvPr>
        </p:nvSpPr>
        <p:spPr/>
        <p:txBody>
          <a:bodyPr rtlCol="0"/>
          <a:lstStyle/>
          <a:p>
            <a:pPr rtl="0"/>
            <a:r>
              <a:rPr lang="zh-CN" altLang="en-US" dirty="0">
                <a:latin typeface="微软雅黑" panose="020B0503020204020204" pitchFamily="34" charset="-122"/>
                <a:ea typeface="微软雅黑" panose="020B0503020204020204" pitchFamily="34" charset="-122"/>
                <a:sym typeface="Arial" panose="020B0604020202020204" pitchFamily="34" charset="0"/>
              </a:rPr>
              <a:t>总结经验与不足</a:t>
            </a: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375">
        <p:fade/>
      </p:transition>
    </mc:Choice>
    <mc:Fallback xmlns="">
      <p:transition spd="med" advTm="43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对预处理的讨论</a:t>
            </a:r>
          </a:p>
        </p:txBody>
      </p:sp>
      <p:sp>
        <p:nvSpPr>
          <p:cNvPr id="3" name="内容占位符 2"/>
          <p:cNvSpPr>
            <a:spLocks noGrp="1"/>
          </p:cNvSpPr>
          <p:nvPr>
            <p:ph idx="1"/>
          </p:nvPr>
        </p:nvSpPr>
        <p:spPr>
          <a:xfrm>
            <a:off x="1295400" y="1981200"/>
            <a:ext cx="9601200" cy="486410"/>
          </a:xfrm>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校正</a:t>
            </a:r>
          </a:p>
          <a:p>
            <a:pPr marL="0" indent="0" rtl="0">
              <a:buNone/>
            </a:pPr>
            <a:endParaRPr lang="zh-CN" altLang="en-US" dirty="0">
              <a:latin typeface="Arial" panose="020B0604020202020204" pitchFamily="34" charset="0"/>
              <a:ea typeface="微软雅黑" panose="020B0503020204020204" pitchFamily="34" charset="-122"/>
              <a:sym typeface="Arial" panose="020B0604020202020204" pitchFamily="34" charset="0"/>
            </a:endParaRPr>
          </a:p>
          <a:p>
            <a:pPr rtl="0"/>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左大括号 3"/>
          <p:cNvSpPr/>
          <p:nvPr/>
        </p:nvSpPr>
        <p:spPr>
          <a:xfrm>
            <a:off x="2276475" y="1643380"/>
            <a:ext cx="82550" cy="108331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2423160" y="1612900"/>
            <a:ext cx="344297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sMRI</a:t>
            </a:r>
            <a:r>
              <a:rPr lang="zh-CN" altLang="en-US">
                <a:latin typeface="微软雅黑" panose="020B0503020204020204" pitchFamily="34" charset="-122"/>
                <a:ea typeface="微软雅黑" panose="020B0503020204020204" pitchFamily="34" charset="-122"/>
                <a:cs typeface="微软雅黑" panose="020B0503020204020204" pitchFamily="34" charset="-122"/>
              </a:rPr>
              <a:t>：偏差场</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亮度不均匀</a:t>
            </a:r>
          </a:p>
        </p:txBody>
      </p:sp>
      <p:sp>
        <p:nvSpPr>
          <p:cNvPr id="6" name="文本框 5"/>
          <p:cNvSpPr txBox="1"/>
          <p:nvPr/>
        </p:nvSpPr>
        <p:spPr>
          <a:xfrm>
            <a:off x="2423160" y="2358390"/>
            <a:ext cx="3442970" cy="36830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fMRI</a:t>
            </a:r>
            <a:r>
              <a:rPr lang="zh-CN" altLang="en-US">
                <a:latin typeface="微软雅黑" panose="020B0503020204020204" pitchFamily="34" charset="-122"/>
                <a:ea typeface="微软雅黑" panose="020B0503020204020204" pitchFamily="34" charset="-122"/>
                <a:cs typeface="微软雅黑" panose="020B0503020204020204" pitchFamily="34" charset="-122"/>
              </a:rPr>
              <a:t>：时间 </a:t>
            </a:r>
            <a:r>
              <a:rPr lang="en-US" altLang="zh-CN">
                <a:latin typeface="微软雅黑" panose="020B0503020204020204" pitchFamily="34" charset="-122"/>
                <a:ea typeface="微软雅黑" panose="020B0503020204020204" pitchFamily="34" charset="-122"/>
                <a:cs typeface="微软雅黑" panose="020B0503020204020204" pitchFamily="34" charset="-122"/>
              </a:rPr>
              <a:t>&amp; </a:t>
            </a:r>
            <a:r>
              <a:rPr lang="zh-CN" altLang="en-US">
                <a:latin typeface="微软雅黑" panose="020B0503020204020204" pitchFamily="34" charset="-122"/>
                <a:ea typeface="微软雅黑" panose="020B0503020204020204" pitchFamily="34" charset="-122"/>
                <a:cs typeface="微软雅黑" panose="020B0503020204020204" pitchFamily="34" charset="-122"/>
              </a:rPr>
              <a:t>头动</a:t>
            </a:r>
          </a:p>
        </p:txBody>
      </p:sp>
      <p:sp>
        <p:nvSpPr>
          <p:cNvPr id="7" name="内容占位符 2"/>
          <p:cNvSpPr>
            <a:spLocks noGrp="1"/>
          </p:cNvSpPr>
          <p:nvPr/>
        </p:nvSpPr>
        <p:spPr>
          <a:xfrm>
            <a:off x="1295400" y="2860675"/>
            <a:ext cx="9601200" cy="3221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685800" indent="-179705"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11430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6pPr>
            <a:lvl7pPr marL="1600200" indent="-179705"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Char char="▪"/>
              <a:defRPr sz="1400" kern="1200">
                <a:solidFill>
                  <a:schemeClr val="tx1"/>
                </a:solidFill>
                <a:latin typeface="+mn-lt"/>
                <a:ea typeface="+mn-ea"/>
                <a:cs typeface="+mn-cs"/>
              </a:defRPr>
            </a:lvl8pPr>
            <a:lvl9pPr marL="1877695" indent="0" algn="l" defTabSz="914400" rtl="0" eaLnBrk="1" latinLnBrk="0" hangingPunct="1">
              <a:lnSpc>
                <a:spcPct val="90000"/>
              </a:lnSpc>
              <a:spcBef>
                <a:spcPts val="600"/>
              </a:spcBef>
              <a:buClr>
                <a:schemeClr val="accent1">
                  <a:lumMod val="75000"/>
                </a:schemeClr>
              </a:buClr>
              <a:buSzPct val="100000"/>
              <a:buFont typeface="Arial" panose="020B0604020202020204" pitchFamily="34" charset="0"/>
              <a:buNone/>
              <a:defRPr sz="1400" kern="1200">
                <a:solidFill>
                  <a:schemeClr val="tx1"/>
                </a:solidFill>
                <a:latin typeface="+mn-lt"/>
                <a:ea typeface="+mn-ea"/>
                <a:cs typeface="+mn-cs"/>
              </a:defRPr>
            </a:lvl9pPr>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平滑的关键：</a:t>
            </a:r>
            <a:r>
              <a:rPr lang="en-US" altLang="zh-CN" dirty="0">
                <a:latin typeface="Arial" panose="020B0604020202020204" pitchFamily="34" charset="0"/>
                <a:ea typeface="微软雅黑" panose="020B0503020204020204" pitchFamily="34" charset="-122"/>
                <a:sym typeface="Arial" panose="020B0604020202020204" pitchFamily="34" charset="0"/>
              </a:rPr>
              <a:t>FWHM</a:t>
            </a:r>
          </a:p>
          <a:p>
            <a:pPr marL="800100" lvl="1" indent="-342900" rtl="0">
              <a:buFont typeface="Wingdings" panose="05000000000000000000" charset="0"/>
              <a:buChar char="Ø"/>
            </a:pP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fMRI</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平滑在计算</a:t>
            </a: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ReHo</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后进行</a:t>
            </a:r>
          </a:p>
          <a:p>
            <a:pPr marL="228600" lvl="0" indent="-228600" rtl="0">
              <a:buFont typeface="Arial" panose="020B0604020202020204" pitchFamily="34" charset="0"/>
              <a:buChar char="▪"/>
            </a:pPr>
            <a:r>
              <a:rPr lang="en-US" altLang="zh-CN" dirty="0">
                <a:solidFill>
                  <a:schemeClr val="tx1"/>
                </a:solidFill>
                <a:latin typeface="Arial" panose="020B0604020202020204" pitchFamily="34" charset="0"/>
                <a:ea typeface="微软雅黑" panose="020B0503020204020204" pitchFamily="34" charset="-122"/>
                <a:sym typeface="Arial" panose="020B0604020202020204" pitchFamily="34" charset="0"/>
              </a:rPr>
              <a:t>Spm vs. DPARSF</a:t>
            </a:r>
          </a:p>
          <a:p>
            <a:pPr marL="800100" lvl="1" indent="-342900" rtl="0">
              <a:buFont typeface="Wingdings" panose="05000000000000000000" charset="0"/>
              <a:buChar char="Ø"/>
            </a:pP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Spm——</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分步骤实现；</a:t>
            </a: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DPARSF——“pipeline”</a:t>
            </a:r>
          </a:p>
          <a:p>
            <a:pPr marL="800100" lvl="1" indent="-342900" rtl="0">
              <a:buFont typeface="Wingdings" panose="05000000000000000000" charset="0"/>
              <a:buChar char="Ø"/>
            </a:pP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DPARSF</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：更多细节</a:t>
            </a:r>
            <a:endPar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800100" lvl="1" indent="-342900" rtl="0">
              <a:buFont typeface="Wingdings" panose="05000000000000000000" charset="0"/>
              <a:buChar char="Ø"/>
            </a:pPr>
            <a:r>
              <a:rPr lang="en-US" altLang="zh-CN" sz="2000" dirty="0">
                <a:latin typeface="Arial" panose="020B0604020202020204" pitchFamily="34" charset="0"/>
                <a:sym typeface="Arial" panose="020B0604020202020204" pitchFamily="34" charset="0"/>
              </a:rPr>
              <a:t>DPARSF</a:t>
            </a:r>
            <a:r>
              <a:rPr lang="zh-CN" altLang="en-US" sz="2000" dirty="0">
                <a:latin typeface="Arial" panose="020B0604020202020204" pitchFamily="34" charset="0"/>
                <a:sym typeface="Arial" panose="020B0604020202020204" pitchFamily="34" charset="0"/>
              </a:rPr>
              <a:t>：报错、时间成本、空间成本</a:t>
            </a:r>
            <a:endPar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800100" lvl="1" indent="-342900" rtl="0">
              <a:buFont typeface="Wingdings" panose="05000000000000000000" charset="0"/>
              <a:buChar char="Ø"/>
            </a:pP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marL="0" indent="0" rtl="0">
              <a:buNone/>
            </a:pPr>
            <a:endParaRPr lang="zh-CN" altLang="en-US" dirty="0">
              <a:latin typeface="Arial" panose="020B0604020202020204" pitchFamily="34" charset="0"/>
              <a:ea typeface="微软雅黑" panose="020B0503020204020204" pitchFamily="34" charset="-122"/>
              <a:sym typeface="Arial" panose="020B0604020202020204" pitchFamily="34" charset="0"/>
            </a:endParaRPr>
          </a:p>
          <a:p>
            <a:pPr rtl="0"/>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8" name="图片 7"/>
          <p:cNvPicPr>
            <a:picLocks noChangeAspect="1"/>
          </p:cNvPicPr>
          <p:nvPr/>
        </p:nvPicPr>
        <p:blipFill>
          <a:blip r:embed="rId6"/>
          <a:stretch>
            <a:fillRect/>
          </a:stretch>
        </p:blipFill>
        <p:spPr>
          <a:xfrm>
            <a:off x="5584825" y="2531745"/>
            <a:ext cx="5797550" cy="1517015"/>
          </a:xfrm>
          <a:prstGeom prst="rect">
            <a:avLst/>
          </a:prstGeom>
        </p:spPr>
      </p:pic>
      <p:pic>
        <p:nvPicPr>
          <p:cNvPr id="9" name="图片 8"/>
          <p:cNvPicPr>
            <a:picLocks noChangeAspect="1"/>
          </p:cNvPicPr>
          <p:nvPr/>
        </p:nvPicPr>
        <p:blipFill>
          <a:blip r:embed="rId7"/>
          <a:stretch>
            <a:fillRect/>
          </a:stretch>
        </p:blipFill>
        <p:spPr>
          <a:xfrm>
            <a:off x="738111" y="5048467"/>
            <a:ext cx="2634615" cy="337820"/>
          </a:xfrm>
          <a:prstGeom prst="rect">
            <a:avLst/>
          </a:prstGeom>
        </p:spPr>
      </p:pic>
      <p:pic>
        <p:nvPicPr>
          <p:cNvPr id="10" name="图片 9"/>
          <p:cNvPicPr>
            <a:picLocks noChangeAspect="1"/>
          </p:cNvPicPr>
          <p:nvPr/>
        </p:nvPicPr>
        <p:blipFill>
          <a:blip r:embed="rId8"/>
          <a:stretch>
            <a:fillRect/>
          </a:stretch>
        </p:blipFill>
        <p:spPr>
          <a:xfrm>
            <a:off x="3738486" y="5048467"/>
            <a:ext cx="1133475" cy="350520"/>
          </a:xfrm>
          <a:prstGeom prst="rect">
            <a:avLst/>
          </a:prstGeom>
        </p:spPr>
      </p:pic>
      <p:pic>
        <p:nvPicPr>
          <p:cNvPr id="11" name="图片 10"/>
          <p:cNvPicPr>
            <a:picLocks noChangeAspect="1"/>
          </p:cNvPicPr>
          <p:nvPr/>
        </p:nvPicPr>
        <p:blipFill>
          <a:blip r:embed="rId9"/>
          <a:stretch>
            <a:fillRect/>
          </a:stretch>
        </p:blipFill>
        <p:spPr>
          <a:xfrm>
            <a:off x="5250421" y="5032592"/>
            <a:ext cx="1688465" cy="346710"/>
          </a:xfrm>
          <a:prstGeom prst="rect">
            <a:avLst/>
          </a:prstGeom>
        </p:spPr>
      </p:pic>
      <p:pic>
        <p:nvPicPr>
          <p:cNvPr id="12" name="图片 11"/>
          <p:cNvPicPr>
            <a:picLocks noChangeAspect="1"/>
          </p:cNvPicPr>
          <p:nvPr/>
        </p:nvPicPr>
        <p:blipFill>
          <a:blip r:embed="rId10"/>
          <a:stretch>
            <a:fillRect/>
          </a:stretch>
        </p:blipFill>
        <p:spPr>
          <a:xfrm>
            <a:off x="7262101" y="5048467"/>
            <a:ext cx="2052955" cy="314960"/>
          </a:xfrm>
          <a:prstGeom prst="rect">
            <a:avLst/>
          </a:prstGeom>
        </p:spPr>
      </p:pic>
      <p:pic>
        <p:nvPicPr>
          <p:cNvPr id="13" name="图片 12"/>
          <p:cNvPicPr>
            <a:picLocks noChangeAspect="1"/>
          </p:cNvPicPr>
          <p:nvPr/>
        </p:nvPicPr>
        <p:blipFill>
          <a:blip r:embed="rId11"/>
          <a:stretch>
            <a:fillRect/>
          </a:stretch>
        </p:blipFill>
        <p:spPr>
          <a:xfrm>
            <a:off x="738111" y="5552022"/>
            <a:ext cx="4564380" cy="403860"/>
          </a:xfrm>
          <a:prstGeom prst="rect">
            <a:avLst/>
          </a:prstGeom>
        </p:spPr>
      </p:pic>
      <p:pic>
        <p:nvPicPr>
          <p:cNvPr id="14" name="图片 13"/>
          <p:cNvPicPr>
            <a:picLocks noChangeAspect="1"/>
          </p:cNvPicPr>
          <p:nvPr/>
        </p:nvPicPr>
        <p:blipFill>
          <a:blip r:embed="rId12"/>
          <a:stretch>
            <a:fillRect/>
          </a:stretch>
        </p:blipFill>
        <p:spPr>
          <a:xfrm>
            <a:off x="9657956" y="5006557"/>
            <a:ext cx="1898015" cy="379730"/>
          </a:xfrm>
          <a:prstGeom prst="rect">
            <a:avLst/>
          </a:prstGeom>
        </p:spPr>
      </p:pic>
      <p:pic>
        <p:nvPicPr>
          <p:cNvPr id="15" name="图片 14"/>
          <p:cNvPicPr>
            <a:picLocks noChangeAspect="1"/>
          </p:cNvPicPr>
          <p:nvPr/>
        </p:nvPicPr>
        <p:blipFill>
          <a:blip r:embed="rId13"/>
          <a:stretch>
            <a:fillRect/>
          </a:stretch>
        </p:blipFill>
        <p:spPr>
          <a:xfrm>
            <a:off x="5390756" y="5544402"/>
            <a:ext cx="3300730" cy="411480"/>
          </a:xfrm>
          <a:prstGeom prst="rect">
            <a:avLst/>
          </a:prstGeom>
        </p:spPr>
      </p:pic>
      <p:pic>
        <p:nvPicPr>
          <p:cNvPr id="16" name="图片 15"/>
          <p:cNvPicPr>
            <a:picLocks noChangeAspect="1"/>
          </p:cNvPicPr>
          <p:nvPr/>
        </p:nvPicPr>
        <p:blipFill>
          <a:blip r:embed="rId14"/>
          <a:stretch>
            <a:fillRect/>
          </a:stretch>
        </p:blipFill>
        <p:spPr>
          <a:xfrm>
            <a:off x="8779751" y="5552022"/>
            <a:ext cx="2886710" cy="434975"/>
          </a:xfrm>
          <a:prstGeom prst="rect">
            <a:avLst/>
          </a:prstGeom>
        </p:spPr>
      </p:pic>
      <p:pic>
        <p:nvPicPr>
          <p:cNvPr id="18" name="音频 1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488738" y="61547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48630">
        <p:fade/>
      </p:transition>
    </mc:Choice>
    <mc:Fallback xmlns="">
      <p:transition spd="med" advTm="486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500"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anim calcmode="lin" valueType="num">
                                      <p:cBhvr>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500"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500"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500"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500" fill="hold">
                                          <p:stCondLst>
                                            <p:cond delay="0"/>
                                          </p:stCondLst>
                                        </p:cTn>
                                        <p:tgtEl>
                                          <p:spTgt spid="7">
                                            <p:txEl>
                                              <p:pRg st="0" end="0"/>
                                            </p:txEl>
                                          </p:spTgt>
                                        </p:tgtEl>
                                        <p:attrNameLst>
                                          <p:attrName>style.visibility</p:attrName>
                                        </p:attrNameLst>
                                      </p:cBhvr>
                                      <p:to>
                                        <p:strVal val="visible"/>
                                      </p:to>
                                    </p:set>
                                    <p:animEffect transition="in" filter="fade">
                                      <p:cBhvr>
                                        <p:cTn id="33" dur="500"/>
                                        <p:tgtEl>
                                          <p:spTgt spid="7">
                                            <p:txEl>
                                              <p:pRg st="0" end="0"/>
                                            </p:txEl>
                                          </p:spTgt>
                                        </p:tgtEl>
                                      </p:cBhvr>
                                    </p:animEffect>
                                    <p:anim calcmode="lin" valueType="num">
                                      <p:cBhvr>
                                        <p:cTn id="3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7">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500" fill="hold">
                                          <p:stCondLst>
                                            <p:cond delay="0"/>
                                          </p:stCondLst>
                                        </p:cTn>
                                        <p:tgtEl>
                                          <p:spTgt spid="7">
                                            <p:txEl>
                                              <p:pRg st="1" end="1"/>
                                            </p:txEl>
                                          </p:spTgt>
                                        </p:tgtEl>
                                        <p:attrNameLst>
                                          <p:attrName>style.visibility</p:attrName>
                                        </p:attrNameLst>
                                      </p:cBhvr>
                                      <p:to>
                                        <p:strVal val="visible"/>
                                      </p:to>
                                    </p:set>
                                    <p:animEffect transition="in" filter="fade">
                                      <p:cBhvr>
                                        <p:cTn id="38" dur="500"/>
                                        <p:tgtEl>
                                          <p:spTgt spid="7">
                                            <p:txEl>
                                              <p:pRg st="1" end="1"/>
                                            </p:txEl>
                                          </p:spTgt>
                                        </p:tgtEl>
                                      </p:cBhvr>
                                    </p:animEffect>
                                    <p:anim calcmode="lin" valueType="num">
                                      <p:cBhvr>
                                        <p:cTn id="39"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40"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500" fill="hold">
                                          <p:stCondLst>
                                            <p:cond delay="0"/>
                                          </p:stCondLst>
                                        </p:cTn>
                                        <p:tgtEl>
                                          <p:spTgt spid="7">
                                            <p:txEl>
                                              <p:pRg st="2" end="2"/>
                                            </p:txEl>
                                          </p:spTgt>
                                        </p:tgtEl>
                                        <p:attrNameLst>
                                          <p:attrName>style.visibility</p:attrName>
                                        </p:attrNameLst>
                                      </p:cBhvr>
                                      <p:to>
                                        <p:strVal val="visible"/>
                                      </p:to>
                                    </p:set>
                                    <p:animEffect transition="in" filter="fade">
                                      <p:cBhvr>
                                        <p:cTn id="45" dur="500"/>
                                        <p:tgtEl>
                                          <p:spTgt spid="7">
                                            <p:txEl>
                                              <p:pRg st="2" end="2"/>
                                            </p:txEl>
                                          </p:spTgt>
                                        </p:tgtEl>
                                      </p:cBhvr>
                                    </p:animEffect>
                                    <p:anim calcmode="lin" valueType="num">
                                      <p:cBhvr>
                                        <p:cTn id="46"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47" dur="500" fill="hold"/>
                                        <p:tgtEl>
                                          <p:spTgt spid="7">
                                            <p:txEl>
                                              <p:pRg st="2" end="2"/>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500"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anim calcmode="lin" valueType="num">
                                      <p:cBhvr>
                                        <p:cTn id="5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52" dur="500" fill="hold"/>
                                        <p:tgtEl>
                                          <p:spTgt spid="7">
                                            <p:txEl>
                                              <p:pRg st="3" end="3"/>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500" fill="hold">
                                          <p:stCondLst>
                                            <p:cond delay="0"/>
                                          </p:stCondLst>
                                        </p:cTn>
                                        <p:tgtEl>
                                          <p:spTgt spid="7">
                                            <p:txEl>
                                              <p:pRg st="4" end="4"/>
                                            </p:txEl>
                                          </p:spTgt>
                                        </p:tgtEl>
                                        <p:attrNameLst>
                                          <p:attrName>style.visibility</p:attrName>
                                        </p:attrNameLst>
                                      </p:cBhvr>
                                      <p:to>
                                        <p:strVal val="visible"/>
                                      </p:to>
                                    </p:set>
                                    <p:animEffect transition="in" filter="fade">
                                      <p:cBhvr>
                                        <p:cTn id="55" dur="500"/>
                                        <p:tgtEl>
                                          <p:spTgt spid="7">
                                            <p:txEl>
                                              <p:pRg st="4" end="4"/>
                                            </p:txEl>
                                          </p:spTgt>
                                        </p:tgtEl>
                                      </p:cBhvr>
                                    </p:animEffect>
                                    <p:anim calcmode="lin" valueType="num">
                                      <p:cBhvr>
                                        <p:cTn id="56"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57" dur="5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linds(horizontal)">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ppt_x"/>
                                          </p:val>
                                        </p:tav>
                                        <p:tav tm="100000">
                                          <p:val>
                                            <p:strVal val="#ppt_x"/>
                                          </p:val>
                                        </p:tav>
                                      </p:tavLst>
                                    </p:anim>
                                    <p:anim calcmode="lin" valueType="num">
                                      <p:cBhvr additive="base">
                                        <p:cTn id="76" dur="500" fill="hold"/>
                                        <p:tgtEl>
                                          <p:spTgt spid="1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500" fill="hold"/>
                                        <p:tgtEl>
                                          <p:spTgt spid="12"/>
                                        </p:tgtEl>
                                        <p:attrNameLst>
                                          <p:attrName>ppt_x</p:attrName>
                                        </p:attrNameLst>
                                      </p:cBhvr>
                                      <p:tavLst>
                                        <p:tav tm="0">
                                          <p:val>
                                            <p:strVal val="#ppt_x"/>
                                          </p:val>
                                        </p:tav>
                                        <p:tav tm="100000">
                                          <p:val>
                                            <p:strVal val="#ppt_x"/>
                                          </p:val>
                                        </p:tav>
                                      </p:tavLst>
                                    </p:anim>
                                    <p:anim calcmode="lin" valueType="num">
                                      <p:cBhvr additive="base">
                                        <p:cTn id="80" dur="500" fill="hold"/>
                                        <p:tgtEl>
                                          <p:spTgt spid="12"/>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3"/>
                                        </p:tgtEl>
                                        <p:attrNameLst>
                                          <p:attrName>style.visibility</p:attrName>
                                        </p:attrNameLst>
                                      </p:cBhvr>
                                      <p:to>
                                        <p:strVal val="visible"/>
                                      </p:to>
                                    </p:set>
                                    <p:anim calcmode="lin" valueType="num">
                                      <p:cBhvr additive="base">
                                        <p:cTn id="87" dur="500" fill="hold"/>
                                        <p:tgtEl>
                                          <p:spTgt spid="13"/>
                                        </p:tgtEl>
                                        <p:attrNameLst>
                                          <p:attrName>ppt_x</p:attrName>
                                        </p:attrNameLst>
                                      </p:cBhvr>
                                      <p:tavLst>
                                        <p:tav tm="0">
                                          <p:val>
                                            <p:strVal val="#ppt_x"/>
                                          </p:val>
                                        </p:tav>
                                        <p:tav tm="100000">
                                          <p:val>
                                            <p:strVal val="#ppt_x"/>
                                          </p:val>
                                        </p:tav>
                                      </p:tavLst>
                                    </p:anim>
                                    <p:anim calcmode="lin" valueType="num">
                                      <p:cBhvr additive="base">
                                        <p:cTn id="88" dur="500" fill="hold"/>
                                        <p:tgtEl>
                                          <p:spTgt spid="13"/>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ppt_x"/>
                                          </p:val>
                                        </p:tav>
                                        <p:tav tm="100000">
                                          <p:val>
                                            <p:strVal val="#ppt_x"/>
                                          </p:val>
                                        </p:tav>
                                      </p:tavLst>
                                    </p:anim>
                                    <p:anim calcmode="lin" valueType="num">
                                      <p:cBhvr additive="base">
                                        <p:cTn id="92" dur="500" fill="hold"/>
                                        <p:tgtEl>
                                          <p:spTgt spid="15"/>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6"/>
                                        </p:tgtEl>
                                        <p:attrNameLst>
                                          <p:attrName>style.visibility</p:attrName>
                                        </p:attrNameLst>
                                      </p:cBhvr>
                                      <p:to>
                                        <p:strVal val="visible"/>
                                      </p:to>
                                    </p:set>
                                    <p:anim calcmode="lin" valueType="num">
                                      <p:cBhvr additive="base">
                                        <p:cTn id="95" dur="500" fill="hold"/>
                                        <p:tgtEl>
                                          <p:spTgt spid="16"/>
                                        </p:tgtEl>
                                        <p:attrNameLst>
                                          <p:attrName>ppt_x</p:attrName>
                                        </p:attrNameLst>
                                      </p:cBhvr>
                                      <p:tavLst>
                                        <p:tav tm="0">
                                          <p:val>
                                            <p:strVal val="#ppt_x"/>
                                          </p:val>
                                        </p:tav>
                                        <p:tav tm="100000">
                                          <p:val>
                                            <p:strVal val="#ppt_x"/>
                                          </p:val>
                                        </p:tav>
                                      </p:tavLst>
                                    </p:anim>
                                    <p:anim calcmode="lin" valueType="num">
                                      <p:cBhvr additive="base">
                                        <p:cTn id="9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nodeType="clickEffect">
                                  <p:stCondLst>
                                    <p:cond delay="0"/>
                                  </p:stCondLst>
                                  <p:childTnLst>
                                    <p:anim calcmode="lin" valueType="num">
                                      <p:cBhvr additive="base">
                                        <p:cTn id="100" dur="500"/>
                                        <p:tgtEl>
                                          <p:spTgt spid="9"/>
                                        </p:tgtEl>
                                        <p:attrNameLst>
                                          <p:attrName>ppt_x</p:attrName>
                                        </p:attrNameLst>
                                      </p:cBhvr>
                                      <p:tavLst>
                                        <p:tav tm="0">
                                          <p:val>
                                            <p:strVal val="ppt_x"/>
                                          </p:val>
                                        </p:tav>
                                        <p:tav tm="100000">
                                          <p:val>
                                            <p:strVal val="ppt_x"/>
                                          </p:val>
                                        </p:tav>
                                      </p:tavLst>
                                    </p:anim>
                                    <p:anim calcmode="lin" valueType="num">
                                      <p:cBhvr additive="base">
                                        <p:cTn id="101" dur="500"/>
                                        <p:tgtEl>
                                          <p:spTgt spid="9"/>
                                        </p:tgtEl>
                                        <p:attrNameLst>
                                          <p:attrName>ppt_y</p:attrName>
                                        </p:attrNameLst>
                                      </p:cBhvr>
                                      <p:tavLst>
                                        <p:tav tm="0">
                                          <p:val>
                                            <p:strVal val="ppt_y"/>
                                          </p:val>
                                        </p:tav>
                                        <p:tav tm="100000">
                                          <p:val>
                                            <p:strVal val="1+ppt_h/2"/>
                                          </p:val>
                                        </p:tav>
                                      </p:tavLst>
                                    </p:anim>
                                    <p:set>
                                      <p:cBhvr>
                                        <p:cTn id="102" dur="1" fill="hold">
                                          <p:stCondLst>
                                            <p:cond delay="499"/>
                                          </p:stCondLst>
                                        </p:cTn>
                                        <p:tgtEl>
                                          <p:spTgt spid="9"/>
                                        </p:tgtEl>
                                        <p:attrNameLst>
                                          <p:attrName>style.visibility</p:attrName>
                                        </p:attrNameLst>
                                      </p:cBhvr>
                                      <p:to>
                                        <p:strVal val="hidden"/>
                                      </p:to>
                                    </p:set>
                                  </p:childTnLst>
                                </p:cTn>
                              </p:par>
                              <p:par>
                                <p:cTn id="103" presetID="2" presetClass="exit" presetSubtype="4" fill="hold" nodeType="withEffect">
                                  <p:stCondLst>
                                    <p:cond delay="0"/>
                                  </p:stCondLst>
                                  <p:childTnLst>
                                    <p:anim calcmode="lin" valueType="num">
                                      <p:cBhvr additive="base">
                                        <p:cTn id="104" dur="500"/>
                                        <p:tgtEl>
                                          <p:spTgt spid="10"/>
                                        </p:tgtEl>
                                        <p:attrNameLst>
                                          <p:attrName>ppt_x</p:attrName>
                                        </p:attrNameLst>
                                      </p:cBhvr>
                                      <p:tavLst>
                                        <p:tav tm="0">
                                          <p:val>
                                            <p:strVal val="ppt_x"/>
                                          </p:val>
                                        </p:tav>
                                        <p:tav tm="100000">
                                          <p:val>
                                            <p:strVal val="ppt_x"/>
                                          </p:val>
                                        </p:tav>
                                      </p:tavLst>
                                    </p:anim>
                                    <p:anim calcmode="lin" valueType="num">
                                      <p:cBhvr additive="base">
                                        <p:cTn id="105" dur="500"/>
                                        <p:tgtEl>
                                          <p:spTgt spid="10"/>
                                        </p:tgtEl>
                                        <p:attrNameLst>
                                          <p:attrName>ppt_y</p:attrName>
                                        </p:attrNameLst>
                                      </p:cBhvr>
                                      <p:tavLst>
                                        <p:tav tm="0">
                                          <p:val>
                                            <p:strVal val="ppt_y"/>
                                          </p:val>
                                        </p:tav>
                                        <p:tav tm="100000">
                                          <p:val>
                                            <p:strVal val="1+ppt_h/2"/>
                                          </p:val>
                                        </p:tav>
                                      </p:tavLst>
                                    </p:anim>
                                    <p:set>
                                      <p:cBhvr>
                                        <p:cTn id="106" dur="1" fill="hold">
                                          <p:stCondLst>
                                            <p:cond delay="499"/>
                                          </p:stCondLst>
                                        </p:cTn>
                                        <p:tgtEl>
                                          <p:spTgt spid="10"/>
                                        </p:tgtEl>
                                        <p:attrNameLst>
                                          <p:attrName>style.visibility</p:attrName>
                                        </p:attrNameLst>
                                      </p:cBhvr>
                                      <p:to>
                                        <p:strVal val="hidden"/>
                                      </p:to>
                                    </p:set>
                                  </p:childTnLst>
                                </p:cTn>
                              </p:par>
                              <p:par>
                                <p:cTn id="107" presetID="2" presetClass="exit" presetSubtype="4" fill="hold" nodeType="withEffect">
                                  <p:stCondLst>
                                    <p:cond delay="0"/>
                                  </p:stCondLst>
                                  <p:childTnLst>
                                    <p:anim calcmode="lin" valueType="num">
                                      <p:cBhvr additive="base">
                                        <p:cTn id="108" dur="500"/>
                                        <p:tgtEl>
                                          <p:spTgt spid="11"/>
                                        </p:tgtEl>
                                        <p:attrNameLst>
                                          <p:attrName>ppt_x</p:attrName>
                                        </p:attrNameLst>
                                      </p:cBhvr>
                                      <p:tavLst>
                                        <p:tav tm="0">
                                          <p:val>
                                            <p:strVal val="ppt_x"/>
                                          </p:val>
                                        </p:tav>
                                        <p:tav tm="100000">
                                          <p:val>
                                            <p:strVal val="ppt_x"/>
                                          </p:val>
                                        </p:tav>
                                      </p:tavLst>
                                    </p:anim>
                                    <p:anim calcmode="lin" valueType="num">
                                      <p:cBhvr additive="base">
                                        <p:cTn id="109" dur="500"/>
                                        <p:tgtEl>
                                          <p:spTgt spid="11"/>
                                        </p:tgtEl>
                                        <p:attrNameLst>
                                          <p:attrName>ppt_y</p:attrName>
                                        </p:attrNameLst>
                                      </p:cBhvr>
                                      <p:tavLst>
                                        <p:tav tm="0">
                                          <p:val>
                                            <p:strVal val="ppt_y"/>
                                          </p:val>
                                        </p:tav>
                                        <p:tav tm="100000">
                                          <p:val>
                                            <p:strVal val="1+ppt_h/2"/>
                                          </p:val>
                                        </p:tav>
                                      </p:tavLst>
                                    </p:anim>
                                    <p:set>
                                      <p:cBhvr>
                                        <p:cTn id="110" dur="1" fill="hold">
                                          <p:stCondLst>
                                            <p:cond delay="499"/>
                                          </p:stCondLst>
                                        </p:cTn>
                                        <p:tgtEl>
                                          <p:spTgt spid="11"/>
                                        </p:tgtEl>
                                        <p:attrNameLst>
                                          <p:attrName>style.visibility</p:attrName>
                                        </p:attrNameLst>
                                      </p:cBhvr>
                                      <p:to>
                                        <p:strVal val="hidden"/>
                                      </p:to>
                                    </p:set>
                                  </p:childTnLst>
                                </p:cTn>
                              </p:par>
                              <p:par>
                                <p:cTn id="111" presetID="2" presetClass="exit" presetSubtype="4" fill="hold" nodeType="withEffect">
                                  <p:stCondLst>
                                    <p:cond delay="0"/>
                                  </p:stCondLst>
                                  <p:childTnLst>
                                    <p:anim calcmode="lin" valueType="num">
                                      <p:cBhvr additive="base">
                                        <p:cTn id="112" dur="500"/>
                                        <p:tgtEl>
                                          <p:spTgt spid="12"/>
                                        </p:tgtEl>
                                        <p:attrNameLst>
                                          <p:attrName>ppt_x</p:attrName>
                                        </p:attrNameLst>
                                      </p:cBhvr>
                                      <p:tavLst>
                                        <p:tav tm="0">
                                          <p:val>
                                            <p:strVal val="ppt_x"/>
                                          </p:val>
                                        </p:tav>
                                        <p:tav tm="100000">
                                          <p:val>
                                            <p:strVal val="ppt_x"/>
                                          </p:val>
                                        </p:tav>
                                      </p:tavLst>
                                    </p:anim>
                                    <p:anim calcmode="lin" valueType="num">
                                      <p:cBhvr additive="base">
                                        <p:cTn id="113" dur="500"/>
                                        <p:tgtEl>
                                          <p:spTgt spid="12"/>
                                        </p:tgtEl>
                                        <p:attrNameLst>
                                          <p:attrName>ppt_y</p:attrName>
                                        </p:attrNameLst>
                                      </p:cBhvr>
                                      <p:tavLst>
                                        <p:tav tm="0">
                                          <p:val>
                                            <p:strVal val="ppt_y"/>
                                          </p:val>
                                        </p:tav>
                                        <p:tav tm="100000">
                                          <p:val>
                                            <p:strVal val="1+ppt_h/2"/>
                                          </p:val>
                                        </p:tav>
                                      </p:tavLst>
                                    </p:anim>
                                    <p:set>
                                      <p:cBhvr>
                                        <p:cTn id="114" dur="1" fill="hold">
                                          <p:stCondLst>
                                            <p:cond delay="499"/>
                                          </p:stCondLst>
                                        </p:cTn>
                                        <p:tgtEl>
                                          <p:spTgt spid="12"/>
                                        </p:tgtEl>
                                        <p:attrNameLst>
                                          <p:attrName>style.visibility</p:attrName>
                                        </p:attrNameLst>
                                      </p:cBhvr>
                                      <p:to>
                                        <p:strVal val="hidden"/>
                                      </p:to>
                                    </p:set>
                                  </p:childTnLst>
                                </p:cTn>
                              </p:par>
                              <p:par>
                                <p:cTn id="115" presetID="2" presetClass="exit" presetSubtype="4" fill="hold" nodeType="withEffect">
                                  <p:stCondLst>
                                    <p:cond delay="0"/>
                                  </p:stCondLst>
                                  <p:childTnLst>
                                    <p:anim calcmode="lin" valueType="num">
                                      <p:cBhvr additive="base">
                                        <p:cTn id="116" dur="500"/>
                                        <p:tgtEl>
                                          <p:spTgt spid="14"/>
                                        </p:tgtEl>
                                        <p:attrNameLst>
                                          <p:attrName>ppt_x</p:attrName>
                                        </p:attrNameLst>
                                      </p:cBhvr>
                                      <p:tavLst>
                                        <p:tav tm="0">
                                          <p:val>
                                            <p:strVal val="ppt_x"/>
                                          </p:val>
                                        </p:tav>
                                        <p:tav tm="100000">
                                          <p:val>
                                            <p:strVal val="ppt_x"/>
                                          </p:val>
                                        </p:tav>
                                      </p:tavLst>
                                    </p:anim>
                                    <p:anim calcmode="lin" valueType="num">
                                      <p:cBhvr additive="base">
                                        <p:cTn id="117" dur="500"/>
                                        <p:tgtEl>
                                          <p:spTgt spid="14"/>
                                        </p:tgtEl>
                                        <p:attrNameLst>
                                          <p:attrName>ppt_y</p:attrName>
                                        </p:attrNameLst>
                                      </p:cBhvr>
                                      <p:tavLst>
                                        <p:tav tm="0">
                                          <p:val>
                                            <p:strVal val="ppt_y"/>
                                          </p:val>
                                        </p:tav>
                                        <p:tav tm="100000">
                                          <p:val>
                                            <p:strVal val="1+ppt_h/2"/>
                                          </p:val>
                                        </p:tav>
                                      </p:tavLst>
                                    </p:anim>
                                    <p:set>
                                      <p:cBhvr>
                                        <p:cTn id="118" dur="1" fill="hold">
                                          <p:stCondLst>
                                            <p:cond delay="499"/>
                                          </p:stCondLst>
                                        </p:cTn>
                                        <p:tgtEl>
                                          <p:spTgt spid="14"/>
                                        </p:tgtEl>
                                        <p:attrNameLst>
                                          <p:attrName>style.visibility</p:attrName>
                                        </p:attrNameLst>
                                      </p:cBhvr>
                                      <p:to>
                                        <p:strVal val="hidden"/>
                                      </p:to>
                                    </p:set>
                                  </p:childTnLst>
                                </p:cTn>
                              </p:par>
                              <p:par>
                                <p:cTn id="119" presetID="2" presetClass="exit" presetSubtype="4" fill="hold" nodeType="withEffect">
                                  <p:stCondLst>
                                    <p:cond delay="0"/>
                                  </p:stCondLst>
                                  <p:childTnLst>
                                    <p:anim calcmode="lin" valueType="num">
                                      <p:cBhvr additive="base">
                                        <p:cTn id="120" dur="500"/>
                                        <p:tgtEl>
                                          <p:spTgt spid="13"/>
                                        </p:tgtEl>
                                        <p:attrNameLst>
                                          <p:attrName>ppt_x</p:attrName>
                                        </p:attrNameLst>
                                      </p:cBhvr>
                                      <p:tavLst>
                                        <p:tav tm="0">
                                          <p:val>
                                            <p:strVal val="ppt_x"/>
                                          </p:val>
                                        </p:tav>
                                        <p:tav tm="100000">
                                          <p:val>
                                            <p:strVal val="ppt_x"/>
                                          </p:val>
                                        </p:tav>
                                      </p:tavLst>
                                    </p:anim>
                                    <p:anim calcmode="lin" valueType="num">
                                      <p:cBhvr additive="base">
                                        <p:cTn id="121" dur="500"/>
                                        <p:tgtEl>
                                          <p:spTgt spid="13"/>
                                        </p:tgtEl>
                                        <p:attrNameLst>
                                          <p:attrName>ppt_y</p:attrName>
                                        </p:attrNameLst>
                                      </p:cBhvr>
                                      <p:tavLst>
                                        <p:tav tm="0">
                                          <p:val>
                                            <p:strVal val="ppt_y"/>
                                          </p:val>
                                        </p:tav>
                                        <p:tav tm="100000">
                                          <p:val>
                                            <p:strVal val="1+ppt_h/2"/>
                                          </p:val>
                                        </p:tav>
                                      </p:tavLst>
                                    </p:anim>
                                    <p:set>
                                      <p:cBhvr>
                                        <p:cTn id="122" dur="1" fill="hold">
                                          <p:stCondLst>
                                            <p:cond delay="499"/>
                                          </p:stCondLst>
                                        </p:cTn>
                                        <p:tgtEl>
                                          <p:spTgt spid="13"/>
                                        </p:tgtEl>
                                        <p:attrNameLst>
                                          <p:attrName>style.visibility</p:attrName>
                                        </p:attrNameLst>
                                      </p:cBhvr>
                                      <p:to>
                                        <p:strVal val="hidden"/>
                                      </p:to>
                                    </p:set>
                                  </p:childTnLst>
                                </p:cTn>
                              </p:par>
                              <p:par>
                                <p:cTn id="123" presetID="2" presetClass="exit" presetSubtype="4" fill="hold" nodeType="withEffect">
                                  <p:stCondLst>
                                    <p:cond delay="0"/>
                                  </p:stCondLst>
                                  <p:childTnLst>
                                    <p:anim calcmode="lin" valueType="num">
                                      <p:cBhvr additive="base">
                                        <p:cTn id="124" dur="500"/>
                                        <p:tgtEl>
                                          <p:spTgt spid="15"/>
                                        </p:tgtEl>
                                        <p:attrNameLst>
                                          <p:attrName>ppt_x</p:attrName>
                                        </p:attrNameLst>
                                      </p:cBhvr>
                                      <p:tavLst>
                                        <p:tav tm="0">
                                          <p:val>
                                            <p:strVal val="ppt_x"/>
                                          </p:val>
                                        </p:tav>
                                        <p:tav tm="100000">
                                          <p:val>
                                            <p:strVal val="ppt_x"/>
                                          </p:val>
                                        </p:tav>
                                      </p:tavLst>
                                    </p:anim>
                                    <p:anim calcmode="lin" valueType="num">
                                      <p:cBhvr additive="base">
                                        <p:cTn id="125" dur="500"/>
                                        <p:tgtEl>
                                          <p:spTgt spid="15"/>
                                        </p:tgtEl>
                                        <p:attrNameLst>
                                          <p:attrName>ppt_y</p:attrName>
                                        </p:attrNameLst>
                                      </p:cBhvr>
                                      <p:tavLst>
                                        <p:tav tm="0">
                                          <p:val>
                                            <p:strVal val="ppt_y"/>
                                          </p:val>
                                        </p:tav>
                                        <p:tav tm="100000">
                                          <p:val>
                                            <p:strVal val="1+ppt_h/2"/>
                                          </p:val>
                                        </p:tav>
                                      </p:tavLst>
                                    </p:anim>
                                    <p:set>
                                      <p:cBhvr>
                                        <p:cTn id="126" dur="1" fill="hold">
                                          <p:stCondLst>
                                            <p:cond delay="499"/>
                                          </p:stCondLst>
                                        </p:cTn>
                                        <p:tgtEl>
                                          <p:spTgt spid="15"/>
                                        </p:tgtEl>
                                        <p:attrNameLst>
                                          <p:attrName>style.visibility</p:attrName>
                                        </p:attrNameLst>
                                      </p:cBhvr>
                                      <p:to>
                                        <p:strVal val="hidden"/>
                                      </p:to>
                                    </p:set>
                                  </p:childTnLst>
                                </p:cTn>
                              </p:par>
                              <p:par>
                                <p:cTn id="127" presetID="2" presetClass="exit" presetSubtype="4" fill="hold" nodeType="withEffect">
                                  <p:stCondLst>
                                    <p:cond delay="0"/>
                                  </p:stCondLst>
                                  <p:childTnLst>
                                    <p:anim calcmode="lin" valueType="num">
                                      <p:cBhvr additive="base">
                                        <p:cTn id="128" dur="500"/>
                                        <p:tgtEl>
                                          <p:spTgt spid="16"/>
                                        </p:tgtEl>
                                        <p:attrNameLst>
                                          <p:attrName>ppt_x</p:attrName>
                                        </p:attrNameLst>
                                      </p:cBhvr>
                                      <p:tavLst>
                                        <p:tav tm="0">
                                          <p:val>
                                            <p:strVal val="ppt_x"/>
                                          </p:val>
                                        </p:tav>
                                        <p:tav tm="100000">
                                          <p:val>
                                            <p:strVal val="ppt_x"/>
                                          </p:val>
                                        </p:tav>
                                      </p:tavLst>
                                    </p:anim>
                                    <p:anim calcmode="lin" valueType="num">
                                      <p:cBhvr additive="base">
                                        <p:cTn id="129" dur="500"/>
                                        <p:tgtEl>
                                          <p:spTgt spid="16"/>
                                        </p:tgtEl>
                                        <p:attrNameLst>
                                          <p:attrName>ppt_y</p:attrName>
                                        </p:attrNameLst>
                                      </p:cBhvr>
                                      <p:tavLst>
                                        <p:tav tm="0">
                                          <p:val>
                                            <p:strVal val="ppt_y"/>
                                          </p:val>
                                        </p:tav>
                                        <p:tav tm="100000">
                                          <p:val>
                                            <p:strVal val="1+ppt_h/2"/>
                                          </p:val>
                                        </p:tav>
                                      </p:tavLst>
                                    </p:anim>
                                    <p:set>
                                      <p:cBhvr>
                                        <p:cTn id="130" dur="1" fill="hold">
                                          <p:stCondLst>
                                            <p:cond delay="499"/>
                                          </p:stCondLst>
                                        </p:cTn>
                                        <p:tgtEl>
                                          <p:spTgt spid="16"/>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7">
                                            <p:txEl>
                                              <p:pRg st="5" end="5"/>
                                            </p:txEl>
                                          </p:spTgt>
                                        </p:tgtEl>
                                        <p:attrNameLst>
                                          <p:attrName>style.visibility</p:attrName>
                                        </p:attrNameLst>
                                      </p:cBhvr>
                                      <p:to>
                                        <p:strVal val="visible"/>
                                      </p:to>
                                    </p:set>
                                    <p:animEffect transition="in" filter="fade">
                                      <p:cBhvr>
                                        <p:cTn id="135" dur="500"/>
                                        <p:tgtEl>
                                          <p:spTgt spid="7">
                                            <p:txEl>
                                              <p:pRg st="5" end="5"/>
                                            </p:txEl>
                                          </p:spTgt>
                                        </p:tgtEl>
                                      </p:cBhvr>
                                    </p:animEffect>
                                    <p:anim calcmode="lin" valueType="num">
                                      <p:cBhvr>
                                        <p:cTn id="136"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137" dur="5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8" fill="hold" display="0">
                  <p:stCondLst>
                    <p:cond delay="indefinite"/>
                  </p:stCondLst>
                  <p:endCondLst>
                    <p:cond evt="onStopAudio" delay="0">
                      <p:tgtEl>
                        <p:sldTgt/>
                      </p:tgtEl>
                    </p:cond>
                  </p:endCondLst>
                </p:cTn>
                <p:tgtEl>
                  <p:spTgt spid="18"/>
                </p:tgtEl>
              </p:cMediaNode>
            </p:audio>
          </p:childTnLst>
        </p:cTn>
      </p:par>
    </p:tnLst>
    <p:bldLst>
      <p:bldP spid="3" grpId="0" build="p"/>
      <p:bldP spid="3" grpId="1" build="p"/>
      <p:bldP spid="4" grpId="0" bldLvl="0" animBg="1"/>
      <p:bldP spid="4" grpId="1" animBg="1"/>
      <p:bldP spid="5" grpId="0"/>
      <p:bldP spid="5" grpId="1"/>
      <p:bldP spid="6" grpId="0"/>
      <p:bldP spid="6"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对特征提取和分类的讨论</a:t>
            </a:r>
          </a:p>
        </p:txBody>
      </p:sp>
      <p:sp>
        <p:nvSpPr>
          <p:cNvPr id="3" name="内容占位符 2"/>
          <p:cNvSpPr>
            <a:spLocks noGrp="1"/>
          </p:cNvSpPr>
          <p:nvPr>
            <p:ph idx="1"/>
          </p:nvPr>
        </p:nvSpPr>
        <p:spPr>
          <a:xfrm>
            <a:off x="1295400" y="1645920"/>
            <a:ext cx="9885045" cy="3810000"/>
          </a:xfrm>
        </p:spPr>
        <p:txBody>
          <a:bodyPr rtlCol="0">
            <a:noAutofit/>
          </a:bodyPr>
          <a:lstStyle/>
          <a:p>
            <a:pPr rtl="0">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特征可视化的方法</a:t>
            </a:r>
          </a:p>
          <a:p>
            <a:pPr marL="800100" lvl="1" indent="-342900" rtl="0">
              <a:lnSpc>
                <a:spcPct val="150000"/>
              </a:lnSpc>
              <a:buFont typeface="Wingdings" panose="05000000000000000000" charset="0"/>
              <a:buChar char="Ø"/>
            </a:pP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编写</a:t>
            </a:r>
            <a:r>
              <a:rPr lang="zh-CN" altLang="en-US" sz="2000" i="1" dirty="0">
                <a:solidFill>
                  <a:schemeClr val="accent1"/>
                </a:solidFill>
                <a:latin typeface="Arial" panose="020B0604020202020204" pitchFamily="34" charset="0"/>
                <a:ea typeface="微软雅黑" panose="020B0503020204020204" pitchFamily="34" charset="-122"/>
                <a:sym typeface="Arial" panose="020B0604020202020204" pitchFamily="34" charset="0"/>
              </a:rPr>
              <a:t>Python程序</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将不同序号ROI的互相关系数以亮度的形式直观显示</a:t>
            </a:r>
          </a:p>
          <a:p>
            <a:pPr marL="800100" lvl="1" indent="-342900" rtl="0">
              <a:lnSpc>
                <a:spcPct val="150000"/>
              </a:lnSpc>
              <a:buFont typeface="Wingdings" panose="05000000000000000000" charset="0"/>
              <a:buChar char="Ø"/>
            </a:pPr>
            <a:r>
              <a:rPr sz="2000" dirty="0">
                <a:solidFill>
                  <a:schemeClr val="tx1"/>
                </a:solidFill>
                <a:latin typeface="Arial" panose="020B0604020202020204" pitchFamily="34" charset="0"/>
                <a:ea typeface="微软雅黑" panose="020B0503020204020204" pitchFamily="34" charset="-122"/>
                <a:sym typeface="Arial" panose="020B0604020202020204" pitchFamily="34" charset="0"/>
              </a:rPr>
              <a:t>在</a:t>
            </a:r>
            <a:r>
              <a:rPr sz="2000" i="1" dirty="0">
                <a:solidFill>
                  <a:schemeClr val="accent1"/>
                </a:solidFill>
                <a:latin typeface="Arial" panose="020B0604020202020204" pitchFamily="34" charset="0"/>
                <a:ea typeface="微软雅黑" panose="020B0503020204020204" pitchFamily="34" charset="-122"/>
                <a:sym typeface="Arial" panose="020B0604020202020204" pitchFamily="34" charset="0"/>
              </a:rPr>
              <a:t>Dpabi Viewer中通过设置阈值</a:t>
            </a:r>
            <a:r>
              <a:rPr sz="2000" dirty="0">
                <a:solidFill>
                  <a:schemeClr val="tx1"/>
                </a:solidFill>
                <a:latin typeface="Arial" panose="020B0604020202020204" pitchFamily="34" charset="0"/>
                <a:ea typeface="微软雅黑" panose="020B0503020204020204" pitchFamily="34" charset="-122"/>
                <a:sym typeface="Arial" panose="020B0604020202020204" pitchFamily="34" charset="0"/>
              </a:rPr>
              <a:t>，直观显示ALFF、fALFF、ReHo、DegreeCentrality四种特征在不同脑区的分布</a:t>
            </a:r>
          </a:p>
          <a:p>
            <a:pPr marL="800100" lvl="1" indent="-342900" rtl="0">
              <a:lnSpc>
                <a:spcPct val="150000"/>
              </a:lnSpc>
              <a:buFont typeface="Wingdings" panose="05000000000000000000" charset="0"/>
              <a:buChar char="Ø"/>
            </a:pPr>
            <a:r>
              <a:rPr lang="zh-CN" altLang="en-US" sz="2000" i="1" dirty="0">
                <a:solidFill>
                  <a:schemeClr val="accent1"/>
                </a:solidFill>
                <a:latin typeface="Arial" panose="020B0604020202020204" pitchFamily="34" charset="0"/>
                <a:ea typeface="微软雅黑" panose="020B0503020204020204" pitchFamily="34" charset="-122"/>
                <a:sym typeface="Arial" panose="020B0604020202020204" pitchFamily="34" charset="0"/>
              </a:rPr>
              <a:t>在MATLAB中编写函数、利用MATLAB内置函数，</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计算出功能性脑网络的邻接矩阵、得到脑网络图，并以曲线图的形式将脑网络图的度和中介中心性可视化</a:t>
            </a:r>
          </a:p>
          <a:p>
            <a:pPr marL="800100" lvl="1" indent="-342900" rtl="0">
              <a:lnSpc>
                <a:spcPct val="150000"/>
              </a:lnSpc>
              <a:buFont typeface="Wingdings" panose="05000000000000000000" charset="0"/>
              <a:buChar char="Ø"/>
            </a:pP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在Spm软件中sMRI预处理流程结束后，</a:t>
            </a:r>
            <a:r>
              <a:rPr lang="zh-CN" altLang="en-US" sz="2000" i="1" dirty="0">
                <a:solidFill>
                  <a:schemeClr val="accent1"/>
                </a:solidFill>
                <a:latin typeface="Arial" panose="020B0604020202020204" pitchFamily="34" charset="0"/>
                <a:ea typeface="微软雅黑" panose="020B0503020204020204" pitchFamily="34" charset="-122"/>
                <a:sym typeface="Arial" panose="020B0604020202020204" pitchFamily="34" charset="0"/>
              </a:rPr>
              <a:t>图形窗口自动生成</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组织分割后得到的灰质、白质、脑脊液组织概率图</a:t>
            </a:r>
          </a:p>
          <a:p>
            <a:pPr marL="0" indent="0" rtl="0">
              <a:buNone/>
            </a:pPr>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音频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2939">
        <p:fade/>
      </p:transition>
    </mc:Choice>
    <mc:Fallback xmlns="">
      <p:transition spd="med" advTm="229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预处理</a:t>
            </a:r>
          </a:p>
        </p:txBody>
      </p:sp>
      <p:pic>
        <p:nvPicPr>
          <p:cNvPr id="7" name="图片 6"/>
          <p:cNvPicPr>
            <a:picLocks noChangeAspect="1"/>
          </p:cNvPicPr>
          <p:nvPr/>
        </p:nvPicPr>
        <p:blipFill>
          <a:blip r:embed="rId5"/>
          <a:stretch>
            <a:fillRect/>
          </a:stretch>
        </p:blipFill>
        <p:spPr>
          <a:xfrm>
            <a:off x="4096338" y="196491"/>
            <a:ext cx="3999323" cy="2426418"/>
          </a:xfrm>
          <a:prstGeom prst="rect">
            <a:avLst/>
          </a:prstGeom>
        </p:spPr>
      </p:pic>
      <p:pic>
        <p:nvPicPr>
          <p:cNvPr id="20" name="图片 19"/>
          <p:cNvPicPr>
            <a:picLocks noChangeAspect="1"/>
          </p:cNvPicPr>
          <p:nvPr/>
        </p:nvPicPr>
        <p:blipFill rotWithShape="1">
          <a:blip r:embed="rId6"/>
          <a:srcRect r="47401"/>
          <a:stretch>
            <a:fillRect/>
          </a:stretch>
        </p:blipFill>
        <p:spPr>
          <a:xfrm>
            <a:off x="4096337" y="2930271"/>
            <a:ext cx="3999323" cy="3786860"/>
          </a:xfrm>
          <a:prstGeom prst="rect">
            <a:avLst/>
          </a:prstGeom>
        </p:spPr>
      </p:pic>
      <p:pic>
        <p:nvPicPr>
          <p:cNvPr id="3" nam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220325" y="54102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对特征提取和分类的讨论</a:t>
            </a:r>
          </a:p>
        </p:txBody>
      </p:sp>
      <p:sp>
        <p:nvSpPr>
          <p:cNvPr id="3" name="内容占位符 2"/>
          <p:cNvSpPr>
            <a:spLocks noGrp="1"/>
          </p:cNvSpPr>
          <p:nvPr>
            <p:ph idx="1"/>
          </p:nvPr>
        </p:nvSpPr>
        <p:spPr>
          <a:xfrm>
            <a:off x="1295400" y="1645920"/>
            <a:ext cx="9885045" cy="3810000"/>
          </a:xfrm>
        </p:spPr>
        <p:txBody>
          <a:bodyPr rtlCol="0">
            <a:noAutofit/>
          </a:bodyPr>
          <a:lstStyle/>
          <a:p>
            <a:pPr rtl="0">
              <a:lnSpc>
                <a:spcPct val="150000"/>
              </a:lnSpc>
            </a:pPr>
            <a:r>
              <a:rPr lang="zh-CN" altLang="en-US" dirty="0">
                <a:latin typeface="Arial" panose="020B0604020202020204" pitchFamily="34" charset="0"/>
                <a:ea typeface="微软雅黑" panose="020B0503020204020204" pitchFamily="34" charset="-122"/>
                <a:sym typeface="Arial" panose="020B0604020202020204" pitchFamily="34" charset="0"/>
              </a:rPr>
              <a:t>统计分析结果展示的不足</a:t>
            </a:r>
          </a:p>
          <a:p>
            <a:pPr marL="800100" lvl="1" indent="-342900" rtl="0">
              <a:lnSpc>
                <a:spcPct val="150000"/>
              </a:lnSpc>
              <a:buFont typeface="Wingdings" panose="05000000000000000000" charset="0"/>
              <a:buChar char="Ø"/>
            </a:pPr>
            <a:r>
              <a:rPr lang="zh-CN" altLang="en-US" sz="2000" dirty="0">
                <a:latin typeface="Arial" panose="020B0604020202020204" pitchFamily="34" charset="0"/>
                <a:ea typeface="微软雅黑" panose="020B0503020204020204" pitchFamily="34" charset="-122"/>
                <a:sym typeface="Arial" panose="020B0604020202020204" pitchFamily="34" charset="0"/>
              </a:rPr>
              <a:t>用多重比较校正之后的统计图得到的结论更具有说服力</a:t>
            </a:r>
          </a:p>
          <a:p>
            <a:pPr marL="228600" lvl="0" indent="-228600" rtl="0">
              <a:lnSpc>
                <a:spcPct val="150000"/>
              </a:lnSpc>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特征选择：关键在于降维</a:t>
            </a:r>
          </a:p>
          <a:p>
            <a:pPr marL="800100" lvl="1" indent="-342900" rtl="0">
              <a:lnSpc>
                <a:spcPct val="150000"/>
              </a:lnSpc>
              <a:buFont typeface="Wingdings" panose="05000000000000000000" charset="0"/>
              <a:buChar char="Ø"/>
            </a:pP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PCA</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t</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检验、结合图论提取脑网络特征</a:t>
            </a:r>
          </a:p>
          <a:p>
            <a:pPr marL="228600" lvl="0" indent="-228600" rtl="0">
              <a:lnSpc>
                <a:spcPct val="150000"/>
              </a:lnSpc>
              <a:buFont typeface="Arial" panose="020B0604020202020204" pitchFamily="34" charset="0"/>
              <a:buChar char="▪"/>
            </a:pP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分类中的问题与总结</a:t>
            </a:r>
          </a:p>
          <a:p>
            <a:pPr marL="800100" lvl="1" indent="-342900" rtl="0">
              <a:lnSpc>
                <a:spcPct val="150000"/>
              </a:lnSpc>
              <a:buFont typeface="Wingdings" panose="05000000000000000000" charset="0"/>
              <a:buChar char="Ø"/>
            </a:pP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结果过拟合、</a:t>
            </a: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PCA</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效果不理想</a:t>
            </a: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受试者过少</a:t>
            </a:r>
          </a:p>
          <a:p>
            <a:pPr marL="800100" lvl="1" indent="-342900" rtl="0">
              <a:lnSpc>
                <a:spcPct val="150000"/>
              </a:lnSpc>
              <a:buFont typeface="Wingdings" panose="05000000000000000000" charset="0"/>
              <a:buChar char="Ø"/>
            </a:pP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线性核效果较优</a:t>
            </a:r>
            <a:r>
              <a:rPr lang="en-US" altLang="zh-CN" sz="2000" dirty="0">
                <a:solidFill>
                  <a:schemeClr val="tx1"/>
                </a:solidFill>
                <a:latin typeface="Arial" panose="020B0604020202020204" pitchFamily="34" charset="0"/>
                <a:ea typeface="微软雅黑" panose="020B0503020204020204" pitchFamily="34" charset="-122"/>
                <a:sym typeface="Arial" panose="020B0604020202020204" pitchFamily="34" charset="0"/>
              </a:rPr>
              <a:t>——</a:t>
            </a:r>
            <a:r>
              <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rPr>
              <a:t>核函数未必越复杂越好</a:t>
            </a:r>
          </a:p>
          <a:p>
            <a:pPr marL="0" indent="0" rtl="0">
              <a:buNone/>
            </a:pPr>
            <a:endParaRPr lang="zh-CN" altLang="en-US" sz="20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1856">
        <p:fade/>
      </p:transition>
    </mc:Choice>
    <mc:Fallback xmlns="">
      <p:transition spd="med" advTm="418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latin typeface="Arial" panose="020B0604020202020204" pitchFamily="34" charset="0"/>
                <a:ea typeface="微软雅黑" panose="020B0503020204020204" pitchFamily="34" charset="-122"/>
                <a:sym typeface="Arial" panose="020B0604020202020204" pitchFamily="34" charset="0"/>
              </a:rPr>
              <a:t>结论</a:t>
            </a:r>
          </a:p>
        </p:txBody>
      </p:sp>
      <p:sp>
        <p:nvSpPr>
          <p:cNvPr id="3" name="内容占位符 2"/>
          <p:cNvSpPr>
            <a:spLocks noGrp="1"/>
          </p:cNvSpPr>
          <p:nvPr>
            <p:ph idx="1"/>
          </p:nvPr>
        </p:nvSpPr>
        <p:spPr>
          <a:xfrm>
            <a:off x="1295400" y="2426970"/>
            <a:ext cx="9885045" cy="2491105"/>
          </a:xfrm>
        </p:spPr>
        <p:txBody>
          <a:bodyPr rtlCol="0">
            <a:noAutofit/>
          </a:bodyPr>
          <a:lstStyle/>
          <a:p>
            <a:pPr marL="0" indent="508000" algn="just" rtl="0" fontAlgn="auto">
              <a:lnSpc>
                <a:spcPct val="150000"/>
              </a:lnSpc>
              <a:buNone/>
              <a:extLst>
                <a:ext uri="{35155182-B16C-46BC-9424-99874614C6A1}">
                  <wpsdc:indentchars xmlns="" xmlns:wpsdc="http://www.wps.cn/officeDocument/2017/drawingmlCustomData" val="200" checksum="282533468"/>
                </a:ext>
              </a:extLst>
            </a:pPr>
            <a:r>
              <a:rPr lang="zh-CN" altLang="en-US" dirty="0">
                <a:latin typeface="Arial" panose="020B0604020202020204" pitchFamily="34" charset="0"/>
                <a:ea typeface="微软雅黑" panose="020B0503020204020204" pitchFamily="34" charset="-122"/>
                <a:sym typeface="Arial" panose="020B0604020202020204" pitchFamily="34" charset="0"/>
              </a:rPr>
              <a:t>本研究从预处理入手，将医学图像进行</a:t>
            </a:r>
            <a:r>
              <a:rPr lang="zh-CN" altLang="en-US" i="1" dirty="0">
                <a:solidFill>
                  <a:schemeClr val="accent1"/>
                </a:solidFill>
                <a:latin typeface="Arial" panose="020B0604020202020204" pitchFamily="34" charset="0"/>
                <a:ea typeface="微软雅黑" panose="020B0503020204020204" pitchFamily="34" charset="-122"/>
                <a:sym typeface="Arial" panose="020B0604020202020204" pitchFamily="34" charset="0"/>
              </a:rPr>
              <a:t>校正、配准、标准化、平滑</a:t>
            </a:r>
            <a:r>
              <a:rPr lang="zh-CN" altLang="en-US" dirty="0">
                <a:latin typeface="Arial" panose="020B0604020202020204" pitchFamily="34" charset="0"/>
                <a:ea typeface="微软雅黑" panose="020B0503020204020204" pitchFamily="34" charset="-122"/>
                <a:sym typeface="Arial" panose="020B0604020202020204" pitchFamily="34" charset="0"/>
              </a:rPr>
              <a:t>等处理后，进而</a:t>
            </a:r>
            <a:r>
              <a:rPr lang="zh-CN" altLang="en-US" i="1" dirty="0">
                <a:solidFill>
                  <a:schemeClr val="accent1"/>
                </a:solidFill>
                <a:latin typeface="Arial" panose="020B0604020202020204" pitchFamily="34" charset="0"/>
                <a:ea typeface="微软雅黑" panose="020B0503020204020204" pitchFamily="34" charset="-122"/>
                <a:sym typeface="Arial" panose="020B0604020202020204" pitchFamily="34" charset="0"/>
              </a:rPr>
              <a:t>提取多项特征</a:t>
            </a:r>
            <a:r>
              <a:rPr lang="zh-CN" altLang="en-US" dirty="0">
                <a:latin typeface="Arial" panose="020B0604020202020204" pitchFamily="34" charset="0"/>
                <a:ea typeface="微软雅黑" panose="020B0503020204020204" pitchFamily="34" charset="-122"/>
                <a:sym typeface="Arial" panose="020B0604020202020204" pitchFamily="34" charset="0"/>
              </a:rPr>
              <a:t>，利用</a:t>
            </a:r>
            <a:r>
              <a:rPr lang="zh-CN" altLang="en-US" i="1" dirty="0">
                <a:solidFill>
                  <a:schemeClr val="accent1"/>
                </a:solidFill>
                <a:latin typeface="Arial" panose="020B0604020202020204" pitchFamily="34" charset="0"/>
                <a:ea typeface="微软雅黑" panose="020B0503020204020204" pitchFamily="34" charset="-122"/>
                <a:sym typeface="Arial" panose="020B0604020202020204" pitchFamily="34" charset="0"/>
              </a:rPr>
              <a:t>假设检验、多重比较校正、相关性分析</a:t>
            </a:r>
            <a:r>
              <a:rPr lang="zh-CN" altLang="en-US" dirty="0">
                <a:latin typeface="Arial" panose="020B0604020202020204" pitchFamily="34" charset="0"/>
                <a:ea typeface="微软雅黑" panose="020B0503020204020204" pitchFamily="34" charset="-122"/>
                <a:sym typeface="Arial" panose="020B0604020202020204" pitchFamily="34" charset="0"/>
              </a:rPr>
              <a:t>等手段对所提取的特征统计分析，发现AD患者多个脑区的功能与CN组均有显著性差异。</a:t>
            </a:r>
            <a:r>
              <a:rPr lang="zh-CN" altLang="en-US" i="1" dirty="0">
                <a:solidFill>
                  <a:schemeClr val="accent1"/>
                </a:solidFill>
                <a:latin typeface="Arial" panose="020B0604020202020204" pitchFamily="34" charset="0"/>
                <a:ea typeface="微软雅黑" panose="020B0503020204020204" pitchFamily="34" charset="-122"/>
                <a:sym typeface="Arial" panose="020B0604020202020204" pitchFamily="34" charset="0"/>
              </a:rPr>
              <a:t>合理选择所提取的特征构建分类器</a:t>
            </a:r>
            <a:r>
              <a:rPr lang="zh-CN" altLang="en-US" dirty="0">
                <a:latin typeface="Arial" panose="020B0604020202020204" pitchFamily="34" charset="0"/>
                <a:ea typeface="微软雅黑" panose="020B0503020204020204" pitchFamily="34" charset="-122"/>
                <a:sym typeface="Arial" panose="020B0604020202020204" pitchFamily="34" charset="0"/>
              </a:rPr>
              <a:t>，最终完成了对sMRI和fMRI图像的全面分析，实现了阿尔兹海默氏病病变模式的分类。</a:t>
            </a:r>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233">
        <p:fade/>
      </p:transition>
    </mc:Choice>
    <mc:Fallback xmlns="">
      <p:transition spd="med" advTm="42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81911"/>
            <a:ext cx="9601200" cy="1142385"/>
          </a:xfrm>
        </p:spPr>
        <p:txBody>
          <a:bodyPr rtlCol="0"/>
          <a:lstStyle/>
          <a:p>
            <a:pPr rtl="0"/>
            <a:r>
              <a:rPr lang="zh-CN" altLang="en-US" dirty="0">
                <a:latin typeface="Arial" panose="020B0604020202020204" pitchFamily="34" charset="0"/>
                <a:sym typeface="Arial" panose="020B0604020202020204" pitchFamily="34" charset="0"/>
              </a:rPr>
              <a:t>项目分工</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内容占位符 2"/>
          <p:cNvSpPr>
            <a:spLocks noGrp="1"/>
          </p:cNvSpPr>
          <p:nvPr>
            <p:ph idx="1"/>
          </p:nvPr>
        </p:nvSpPr>
        <p:spPr>
          <a:xfrm>
            <a:off x="661965" y="1538350"/>
            <a:ext cx="11070454" cy="4421080"/>
          </a:xfrm>
        </p:spPr>
        <p:txBody>
          <a:bodyPr rtlCol="0">
            <a:noAutofit/>
          </a:bodyPr>
          <a:lstStyle/>
          <a:p>
            <a:pPr marL="0" indent="0" algn="just" rtl="0" fontAlgn="auto">
              <a:lnSpc>
                <a:spcPct val="100000"/>
              </a:lnSpc>
              <a:buNone/>
            </a:pPr>
            <a:r>
              <a:rPr lang="zh-CN" altLang="en-US" sz="1800" dirty="0">
                <a:latin typeface="Arial" panose="020B0604020202020204" pitchFamily="34" charset="0"/>
                <a:sym typeface="Arial" panose="020B0604020202020204" pitchFamily="34" charset="0"/>
              </a:rPr>
              <a:t>聂嘉辰：</a:t>
            </a:r>
            <a:r>
              <a:rPr lang="en-US" altLang="zh-CN" sz="1800" dirty="0">
                <a:latin typeface="Arial" panose="020B0604020202020204" pitchFamily="34" charset="0"/>
                <a:sym typeface="Arial" panose="020B0604020202020204" pitchFamily="34" charset="0"/>
              </a:rPr>
              <a:t>fMRI</a:t>
            </a:r>
            <a:r>
              <a:rPr lang="zh-CN" altLang="en-US" sz="1800" dirty="0">
                <a:latin typeface="Arial" panose="020B0604020202020204" pitchFamily="34" charset="0"/>
                <a:sym typeface="Arial" panose="020B0604020202020204" pitchFamily="34" charset="0"/>
              </a:rPr>
              <a:t>预处理、特征提取、统计分析，研究背景、讨论、结论等报告整理、</a:t>
            </a:r>
            <a:r>
              <a:rPr lang="en-US" altLang="zh-CN" sz="1800" dirty="0">
                <a:latin typeface="Arial" panose="020B0604020202020204" pitchFamily="34" charset="0"/>
                <a:sym typeface="Arial" panose="020B0604020202020204" pitchFamily="34" charset="0"/>
              </a:rPr>
              <a:t>PPT</a:t>
            </a:r>
            <a:r>
              <a:rPr lang="zh-CN" altLang="en-US" sz="1800" dirty="0">
                <a:latin typeface="Arial" panose="020B0604020202020204" pitchFamily="34" charset="0"/>
                <a:sym typeface="Arial" panose="020B0604020202020204" pitchFamily="34" charset="0"/>
              </a:rPr>
              <a:t>制作与录音</a:t>
            </a:r>
            <a:endParaRPr lang="en-US" altLang="zh-CN" sz="1800" dirty="0">
              <a:latin typeface="Arial" panose="020B0604020202020204" pitchFamily="34" charset="0"/>
              <a:sym typeface="Arial" panose="020B0604020202020204" pitchFamily="34" charset="0"/>
            </a:endParaRPr>
          </a:p>
          <a:p>
            <a:pPr marL="0" indent="0" algn="just" rtl="0" fontAlgn="auto">
              <a:lnSpc>
                <a:spcPct val="150000"/>
              </a:lnSpc>
              <a:buNone/>
            </a:pPr>
            <a:r>
              <a:rPr lang="zh-CN" altLang="en-US" sz="1800" dirty="0">
                <a:latin typeface="Arial" panose="020B0604020202020204" pitchFamily="34" charset="0"/>
                <a:ea typeface="微软雅黑" panose="020B0503020204020204" pitchFamily="34" charset="-122"/>
                <a:sym typeface="Arial" panose="020B0604020202020204" pitchFamily="34" charset="0"/>
              </a:rPr>
              <a:t>尹晓飞：研究方案、</a:t>
            </a:r>
            <a:r>
              <a:rPr lang="en-US" altLang="zh-CN" sz="1800" dirty="0">
                <a:latin typeface="Arial" panose="020B0604020202020204" pitchFamily="34" charset="0"/>
                <a:ea typeface="微软雅黑" panose="020B0503020204020204" pitchFamily="34" charset="-122"/>
                <a:sym typeface="Arial" panose="020B0604020202020204" pitchFamily="34" charset="0"/>
              </a:rPr>
              <a:t>fMRI</a:t>
            </a:r>
            <a:r>
              <a:rPr lang="zh-CN" altLang="en-US" sz="1800" dirty="0">
                <a:latin typeface="Arial" panose="020B0604020202020204" pitchFamily="34" charset="0"/>
                <a:ea typeface="微软雅黑" panose="020B0503020204020204" pitchFamily="34" charset="-122"/>
                <a:sym typeface="Arial" panose="020B0604020202020204" pitchFamily="34" charset="0"/>
              </a:rPr>
              <a:t>预处理、特征提取报告整理，</a:t>
            </a:r>
            <a:r>
              <a:rPr lang="en-US" altLang="zh-CN" sz="1800" dirty="0">
                <a:latin typeface="Arial" panose="020B0604020202020204" pitchFamily="34" charset="0"/>
                <a:ea typeface="微软雅黑" panose="020B0503020204020204" pitchFamily="34" charset="-122"/>
                <a:sym typeface="Arial" panose="020B0604020202020204" pitchFamily="34" charset="0"/>
              </a:rPr>
              <a:t>PPT</a:t>
            </a:r>
            <a:r>
              <a:rPr lang="zh-CN" altLang="en-US" sz="1800" dirty="0">
                <a:latin typeface="Arial" panose="020B0604020202020204" pitchFamily="34" charset="0"/>
                <a:ea typeface="微软雅黑" panose="020B0503020204020204" pitchFamily="34" charset="-122"/>
                <a:sym typeface="Arial" panose="020B0604020202020204" pitchFamily="34" charset="0"/>
              </a:rPr>
              <a:t>制作与录音</a:t>
            </a:r>
            <a:endParaRPr lang="en-US" altLang="zh-CN" sz="1800" dirty="0">
              <a:latin typeface="Arial" panose="020B0604020202020204" pitchFamily="34" charset="0"/>
              <a:ea typeface="微软雅黑" panose="020B0503020204020204" pitchFamily="34" charset="-122"/>
              <a:sym typeface="Arial" panose="020B0604020202020204" pitchFamily="34" charset="0"/>
            </a:endParaRPr>
          </a:p>
          <a:p>
            <a:pPr marL="0" indent="0" algn="just" rtl="0" fontAlgn="auto">
              <a:lnSpc>
                <a:spcPct val="150000"/>
              </a:lnSpc>
              <a:buNone/>
            </a:pPr>
            <a:r>
              <a:rPr lang="zh-CN" altLang="en-US" sz="1800" dirty="0">
                <a:latin typeface="Arial" panose="020B0604020202020204" pitchFamily="34" charset="0"/>
                <a:sym typeface="Arial" panose="020B0604020202020204" pitchFamily="34" charset="0"/>
              </a:rPr>
              <a:t>胡天羿：</a:t>
            </a:r>
            <a:r>
              <a:rPr lang="en-US" altLang="zh-CN" sz="1800" dirty="0">
                <a:latin typeface="Arial" panose="020B0604020202020204" pitchFamily="34" charset="0"/>
                <a:sym typeface="Arial" panose="020B0604020202020204" pitchFamily="34" charset="0"/>
              </a:rPr>
              <a:t>fMRI</a:t>
            </a:r>
            <a:r>
              <a:rPr lang="zh-CN" altLang="en-US" sz="1800" dirty="0">
                <a:latin typeface="Arial" panose="020B0604020202020204" pitchFamily="34" charset="0"/>
                <a:sym typeface="Arial" panose="020B0604020202020204" pitchFamily="34" charset="0"/>
              </a:rPr>
              <a:t>特征选择、分类器的构建与验证（针对</a:t>
            </a:r>
            <a:r>
              <a:rPr lang="en-US" altLang="zh-CN" sz="1800" dirty="0">
                <a:latin typeface="Arial" panose="020B0604020202020204" pitchFamily="34" charset="0"/>
                <a:sym typeface="Arial" panose="020B0604020202020204" pitchFamily="34" charset="0"/>
              </a:rPr>
              <a:t>FC</a:t>
            </a:r>
            <a:r>
              <a:rPr lang="zh-CN" altLang="en-US" sz="1800" dirty="0">
                <a:latin typeface="Arial" panose="020B0604020202020204" pitchFamily="34" charset="0"/>
                <a:sym typeface="Arial" panose="020B0604020202020204" pitchFamily="34" charset="0"/>
              </a:rPr>
              <a:t>），本部分报告整理、</a:t>
            </a:r>
            <a:r>
              <a:rPr lang="en-US" altLang="zh-CN" sz="1800" dirty="0">
                <a:latin typeface="Arial" panose="020B0604020202020204" pitchFamily="34" charset="0"/>
                <a:sym typeface="Arial" panose="020B0604020202020204" pitchFamily="34" charset="0"/>
              </a:rPr>
              <a:t>PPT</a:t>
            </a:r>
            <a:r>
              <a:rPr lang="zh-CN" altLang="en-US" sz="1800" dirty="0">
                <a:latin typeface="Arial" panose="020B0604020202020204" pitchFamily="34" charset="0"/>
                <a:sym typeface="Arial" panose="020B0604020202020204" pitchFamily="34" charset="0"/>
              </a:rPr>
              <a:t>制作与录音</a:t>
            </a:r>
            <a:endParaRPr lang="en-US" altLang="zh-CN" sz="1800" dirty="0">
              <a:latin typeface="Arial" panose="020B0604020202020204" pitchFamily="34" charset="0"/>
              <a:sym typeface="Arial" panose="020B0604020202020204" pitchFamily="34" charset="0"/>
            </a:endParaRPr>
          </a:p>
          <a:p>
            <a:pPr marL="0" indent="0" algn="just">
              <a:lnSpc>
                <a:spcPct val="150000"/>
              </a:lnSpc>
              <a:buNone/>
            </a:pPr>
            <a:r>
              <a:rPr lang="zh-CN" altLang="en-US" sz="1800" dirty="0">
                <a:latin typeface="Arial" panose="020B0604020202020204" pitchFamily="34" charset="0"/>
                <a:ea typeface="微软雅黑" panose="020B0503020204020204" pitchFamily="34" charset="-122"/>
                <a:sym typeface="Arial" panose="020B0604020202020204" pitchFamily="34" charset="0"/>
              </a:rPr>
              <a:t>胡超佚：</a:t>
            </a:r>
            <a:r>
              <a:rPr lang="en-US" altLang="zh-CN" sz="1800" dirty="0">
                <a:latin typeface="Arial" panose="020B0604020202020204" pitchFamily="34" charset="0"/>
                <a:sym typeface="Arial" panose="020B0604020202020204" pitchFamily="34" charset="0"/>
              </a:rPr>
              <a:t> fMRI</a:t>
            </a:r>
            <a:r>
              <a:rPr lang="zh-CN" altLang="en-US" sz="1800" dirty="0">
                <a:latin typeface="Arial" panose="020B0604020202020204" pitchFamily="34" charset="0"/>
                <a:sym typeface="Arial" panose="020B0604020202020204" pitchFamily="34" charset="0"/>
              </a:rPr>
              <a:t>预处理与特征提取，</a:t>
            </a:r>
            <a:r>
              <a:rPr lang="en-US" altLang="zh-CN" sz="1800" dirty="0">
                <a:latin typeface="Arial" panose="020B0604020202020204" pitchFamily="34" charset="0"/>
                <a:sym typeface="Arial" panose="020B0604020202020204" pitchFamily="34" charset="0"/>
              </a:rPr>
              <a:t>fMRI</a:t>
            </a:r>
            <a:r>
              <a:rPr lang="zh-CN" altLang="en-US" sz="1800" dirty="0">
                <a:latin typeface="Arial" panose="020B0604020202020204" pitchFamily="34" charset="0"/>
                <a:sym typeface="Arial" panose="020B0604020202020204" pitchFamily="34" charset="0"/>
              </a:rPr>
              <a:t>特征选择、分类器的构建与验证（针对</a:t>
            </a:r>
            <a:r>
              <a:rPr lang="en-US" altLang="zh-CN" sz="1800" dirty="0">
                <a:latin typeface="Arial" panose="020B0604020202020204" pitchFamily="34" charset="0"/>
                <a:sym typeface="Arial" panose="020B0604020202020204" pitchFamily="34" charset="0"/>
              </a:rPr>
              <a:t>ALFF</a:t>
            </a:r>
            <a:r>
              <a:rPr lang="zh-CN" altLang="en-US" sz="1800" dirty="0">
                <a:latin typeface="Arial" panose="020B0604020202020204" pitchFamily="34" charset="0"/>
                <a:sym typeface="Arial" panose="020B0604020202020204" pitchFamily="34" charset="0"/>
              </a:rPr>
              <a:t>等</a:t>
            </a:r>
            <a:r>
              <a:rPr lang="en-US" altLang="zh-CN" sz="1800" dirty="0">
                <a:latin typeface="Arial" panose="020B0604020202020204" pitchFamily="34" charset="0"/>
                <a:sym typeface="Arial" panose="020B0604020202020204" pitchFamily="34" charset="0"/>
              </a:rPr>
              <a:t>4</a:t>
            </a:r>
            <a:r>
              <a:rPr lang="zh-CN" altLang="en-US" sz="1800" dirty="0">
                <a:latin typeface="Arial" panose="020B0604020202020204" pitchFamily="34" charset="0"/>
                <a:sym typeface="Arial" panose="020B0604020202020204" pitchFamily="34" charset="0"/>
              </a:rPr>
              <a:t>个特征），本部分报告整理、</a:t>
            </a:r>
            <a:r>
              <a:rPr lang="en-US" altLang="zh-CN" sz="1800" dirty="0">
                <a:latin typeface="Arial" panose="020B0604020202020204" pitchFamily="34" charset="0"/>
                <a:sym typeface="Arial" panose="020B0604020202020204" pitchFamily="34" charset="0"/>
              </a:rPr>
              <a:t>PPT</a:t>
            </a:r>
            <a:r>
              <a:rPr lang="zh-CN" altLang="en-US" sz="1800" dirty="0">
                <a:latin typeface="Arial" panose="020B0604020202020204" pitchFamily="34" charset="0"/>
                <a:sym typeface="Arial" panose="020B0604020202020204" pitchFamily="34" charset="0"/>
              </a:rPr>
              <a:t>制作与录音</a:t>
            </a:r>
            <a:endParaRPr lang="en-US" altLang="zh-CN" sz="1800" dirty="0">
              <a:latin typeface="Arial" panose="020B0604020202020204" pitchFamily="34" charset="0"/>
              <a:sym typeface="Arial" panose="020B0604020202020204" pitchFamily="34" charset="0"/>
            </a:endParaRPr>
          </a:p>
          <a:p>
            <a:pPr marL="0" indent="0" algn="just">
              <a:lnSpc>
                <a:spcPct val="150000"/>
              </a:lnSpc>
              <a:buNone/>
            </a:pPr>
            <a:r>
              <a:rPr lang="zh-CN" altLang="en-US" sz="1800" dirty="0">
                <a:latin typeface="Arial" panose="020B0604020202020204" pitchFamily="34" charset="0"/>
                <a:ea typeface="微软雅黑" panose="020B0503020204020204" pitchFamily="34" charset="-122"/>
                <a:sym typeface="Arial" panose="020B0604020202020204" pitchFamily="34" charset="0"/>
              </a:rPr>
              <a:t>尹欣然：</a:t>
            </a:r>
            <a:r>
              <a:rPr lang="en-US" altLang="zh-CN" sz="1800" dirty="0" err="1">
                <a:latin typeface="Arial" panose="020B0604020202020204" pitchFamily="34" charset="0"/>
                <a:ea typeface="微软雅黑" panose="020B0503020204020204" pitchFamily="34" charset="-122"/>
                <a:sym typeface="Arial" panose="020B0604020202020204" pitchFamily="34" charset="0"/>
              </a:rPr>
              <a:t>sMRI</a:t>
            </a:r>
            <a:r>
              <a:rPr lang="zh-CN" altLang="en-US" sz="1800" dirty="0">
                <a:latin typeface="Arial" panose="020B0604020202020204" pitchFamily="34" charset="0"/>
                <a:ea typeface="微软雅黑" panose="020B0503020204020204" pitchFamily="34" charset="-122"/>
                <a:sym typeface="Arial" panose="020B0604020202020204" pitchFamily="34" charset="0"/>
              </a:rPr>
              <a:t>特征选择、分类器的构建与验证，</a:t>
            </a:r>
            <a:r>
              <a:rPr lang="zh-CN" altLang="en-US" sz="1800" dirty="0">
                <a:latin typeface="Arial" panose="020B0604020202020204" pitchFamily="34" charset="0"/>
                <a:sym typeface="Arial" panose="020B0604020202020204" pitchFamily="34" charset="0"/>
              </a:rPr>
              <a:t>本部分报告整理、</a:t>
            </a:r>
            <a:r>
              <a:rPr lang="en-US" altLang="zh-CN" sz="1800" dirty="0">
                <a:latin typeface="Arial" panose="020B0604020202020204" pitchFamily="34" charset="0"/>
                <a:sym typeface="Arial" panose="020B0604020202020204" pitchFamily="34" charset="0"/>
              </a:rPr>
              <a:t>PPT</a:t>
            </a:r>
            <a:r>
              <a:rPr lang="zh-CN" altLang="en-US" sz="1800" dirty="0">
                <a:latin typeface="Arial" panose="020B0604020202020204" pitchFamily="34" charset="0"/>
                <a:sym typeface="Arial" panose="020B0604020202020204" pitchFamily="34" charset="0"/>
              </a:rPr>
              <a:t>制作与录音</a:t>
            </a:r>
            <a:endParaRPr lang="en-US" altLang="zh-CN" sz="1800" dirty="0">
              <a:latin typeface="Arial" panose="020B0604020202020204" pitchFamily="34" charset="0"/>
              <a:ea typeface="微软雅黑" panose="020B0503020204020204" pitchFamily="34" charset="-122"/>
              <a:sym typeface="Arial" panose="020B0604020202020204" pitchFamily="34" charset="0"/>
            </a:endParaRPr>
          </a:p>
          <a:p>
            <a:pPr marL="0" indent="0" algn="just">
              <a:lnSpc>
                <a:spcPct val="150000"/>
              </a:lnSpc>
              <a:buNone/>
            </a:pPr>
            <a:r>
              <a:rPr lang="zh-CN" altLang="en-US" sz="1800" dirty="0">
                <a:latin typeface="Arial" panose="020B0604020202020204" pitchFamily="34" charset="0"/>
                <a:sym typeface="Arial" panose="020B0604020202020204" pitchFamily="34" charset="0"/>
              </a:rPr>
              <a:t>刘晓康：</a:t>
            </a:r>
            <a:r>
              <a:rPr lang="en-US" altLang="zh-CN" sz="1800" dirty="0" err="1">
                <a:latin typeface="Arial" panose="020B0604020202020204" pitchFamily="34" charset="0"/>
                <a:sym typeface="Arial" panose="020B0604020202020204" pitchFamily="34" charset="0"/>
              </a:rPr>
              <a:t>sMRI</a:t>
            </a:r>
            <a:r>
              <a:rPr lang="zh-CN" altLang="en-US" sz="1800" dirty="0">
                <a:latin typeface="Arial" panose="020B0604020202020204" pitchFamily="34" charset="0"/>
                <a:sym typeface="Arial" panose="020B0604020202020204" pitchFamily="34" charset="0"/>
              </a:rPr>
              <a:t>预处理、特征提取、统计分析，本部分报告整理、</a:t>
            </a:r>
            <a:r>
              <a:rPr lang="en-US" altLang="zh-CN" sz="1800" dirty="0">
                <a:latin typeface="Arial" panose="020B0604020202020204" pitchFamily="34" charset="0"/>
                <a:sym typeface="Arial" panose="020B0604020202020204" pitchFamily="34" charset="0"/>
              </a:rPr>
              <a:t>PPT</a:t>
            </a:r>
            <a:r>
              <a:rPr lang="zh-CN" altLang="en-US" sz="1800" dirty="0">
                <a:latin typeface="Arial" panose="020B0604020202020204" pitchFamily="34" charset="0"/>
                <a:sym typeface="Arial" panose="020B0604020202020204" pitchFamily="34" charset="0"/>
              </a:rPr>
              <a:t>制作与录音</a:t>
            </a:r>
            <a:endParaRPr lang="en-US" altLang="zh-CN" sz="1800" dirty="0">
              <a:latin typeface="Arial" panose="020B0604020202020204" pitchFamily="34" charset="0"/>
              <a:sym typeface="Arial" panose="020B0604020202020204" pitchFamily="34" charset="0"/>
            </a:endParaRPr>
          </a:p>
          <a:p>
            <a:pPr marL="0" indent="0" algn="just">
              <a:lnSpc>
                <a:spcPct val="150000"/>
              </a:lnSpc>
              <a:buNone/>
            </a:pPr>
            <a:r>
              <a:rPr lang="zh-CN" altLang="en-US" sz="1800" dirty="0">
                <a:latin typeface="Arial" panose="020B0604020202020204" pitchFamily="34" charset="0"/>
                <a:ea typeface="微软雅黑" panose="020B0503020204020204" pitchFamily="34" charset="-122"/>
                <a:sym typeface="Arial" panose="020B0604020202020204" pitchFamily="34" charset="0"/>
              </a:rPr>
              <a:t>刘真豪：</a:t>
            </a:r>
            <a:r>
              <a:rPr lang="en-US" altLang="zh-CN" sz="1800" dirty="0" err="1">
                <a:latin typeface="Arial" panose="020B0604020202020204" pitchFamily="34" charset="0"/>
                <a:ea typeface="微软雅黑" panose="020B0503020204020204" pitchFamily="34" charset="-122"/>
                <a:sym typeface="Arial" panose="020B0604020202020204" pitchFamily="34" charset="0"/>
              </a:rPr>
              <a:t>sMRI</a:t>
            </a:r>
            <a:r>
              <a:rPr lang="zh-CN" altLang="en-US" sz="1800" dirty="0">
                <a:latin typeface="Arial" panose="020B0604020202020204" pitchFamily="34" charset="0"/>
                <a:ea typeface="微软雅黑" panose="020B0503020204020204" pitchFamily="34" charset="-122"/>
                <a:sym typeface="Arial" panose="020B0604020202020204" pitchFamily="34" charset="0"/>
              </a:rPr>
              <a:t>预处理、特征提取，</a:t>
            </a:r>
            <a:r>
              <a:rPr lang="zh-CN" altLang="en-US" sz="1800" dirty="0">
                <a:latin typeface="Arial" panose="020B0604020202020204" pitchFamily="34" charset="0"/>
                <a:sym typeface="Arial" panose="020B0604020202020204" pitchFamily="34" charset="0"/>
              </a:rPr>
              <a:t>本部分报告整理、</a:t>
            </a:r>
            <a:r>
              <a:rPr lang="en-US" altLang="zh-CN" sz="1800" dirty="0">
                <a:latin typeface="Arial" panose="020B0604020202020204" pitchFamily="34" charset="0"/>
                <a:sym typeface="Arial" panose="020B0604020202020204" pitchFamily="34" charset="0"/>
              </a:rPr>
              <a:t>PPT</a:t>
            </a:r>
            <a:r>
              <a:rPr lang="zh-CN" altLang="en-US" sz="1800" dirty="0">
                <a:latin typeface="Arial" panose="020B0604020202020204" pitchFamily="34" charset="0"/>
                <a:sym typeface="Arial" panose="020B0604020202020204" pitchFamily="34" charset="0"/>
              </a:rPr>
              <a:t>制作与录音</a:t>
            </a:r>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674">
        <p:fade/>
      </p:transition>
    </mc:Choice>
    <mc:Fallback xmlns="">
      <p:transition spd="med" advTm="26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nvSpPr>
        <p:spPr>
          <a:xfrm>
            <a:off x="4043680" y="2572385"/>
            <a:ext cx="4104005" cy="11423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微软雅黑" panose="020B0503020204020204" pitchFamily="34" charset="-122"/>
                <a:ea typeface="微软雅黑" panose="020B0503020204020204" pitchFamily="34" charset="-122"/>
                <a:cs typeface="+mj-cs"/>
              </a:defRPr>
            </a:lvl1pPr>
          </a:lstStyle>
          <a:p>
            <a:pPr algn="ctr" rtl="0"/>
            <a:r>
              <a:rPr lang="zh-CN" altLang="en-US" sz="6000" dirty="0">
                <a:latin typeface="Arial" panose="020B0604020202020204" pitchFamily="34" charset="0"/>
                <a:ea typeface="微软雅黑" panose="020B0503020204020204" pitchFamily="34" charset="-122"/>
                <a:sym typeface="Arial" panose="020B0604020202020204" pitchFamily="34" charset="0"/>
              </a:rPr>
              <a:t>谢谢！</a:t>
            </a:r>
          </a:p>
        </p:txBody>
      </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643">
        <p:fade/>
      </p:transition>
    </mc:Choice>
    <mc:Fallback xmlns="">
      <p:transition spd="med" advTm="36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预处理</a:t>
            </a:r>
          </a:p>
        </p:txBody>
      </p:sp>
      <p:pic>
        <p:nvPicPr>
          <p:cNvPr id="3" name="图片 2"/>
          <p:cNvPicPr>
            <a:picLocks noChangeAspect="1"/>
          </p:cNvPicPr>
          <p:nvPr/>
        </p:nvPicPr>
        <p:blipFill rotWithShape="1">
          <a:blip r:embed="rId5"/>
          <a:srcRect b="11229"/>
          <a:stretch>
            <a:fillRect/>
          </a:stretch>
        </p:blipFill>
        <p:spPr>
          <a:xfrm>
            <a:off x="7369877" y="0"/>
            <a:ext cx="4310246" cy="3095625"/>
          </a:xfrm>
          <a:prstGeom prst="rect">
            <a:avLst/>
          </a:prstGeom>
        </p:spPr>
      </p:pic>
      <p:pic>
        <p:nvPicPr>
          <p:cNvPr id="4" name="图片 3"/>
          <p:cNvPicPr>
            <a:picLocks noChangeAspect="1"/>
          </p:cNvPicPr>
          <p:nvPr/>
        </p:nvPicPr>
        <p:blipFill rotWithShape="1">
          <a:blip r:embed="rId6"/>
          <a:srcRect b="20776"/>
          <a:stretch>
            <a:fillRect/>
          </a:stretch>
        </p:blipFill>
        <p:spPr>
          <a:xfrm>
            <a:off x="7369877" y="3218264"/>
            <a:ext cx="4377307" cy="3487214"/>
          </a:xfrm>
          <a:prstGeom prst="rect">
            <a:avLst/>
          </a:prstGeom>
        </p:spPr>
      </p:pic>
      <p:sp>
        <p:nvSpPr>
          <p:cNvPr id="5" name="文本框 4"/>
          <p:cNvSpPr txBox="1"/>
          <p:nvPr/>
        </p:nvSpPr>
        <p:spPr>
          <a:xfrm>
            <a:off x="952500" y="2076450"/>
            <a:ext cx="60864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Estimate and write</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：偏差场校正、空间标准化和分割</a:t>
            </a:r>
          </a:p>
        </p:txBody>
      </p:sp>
      <p:pic>
        <p:nvPicPr>
          <p:cNvPr id="7" nam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02873" y="538842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预处理</a:t>
            </a:r>
          </a:p>
        </p:txBody>
      </p:sp>
      <p:sp>
        <p:nvSpPr>
          <p:cNvPr id="5" name="文本框 4"/>
          <p:cNvSpPr txBox="1"/>
          <p:nvPr/>
        </p:nvSpPr>
        <p:spPr>
          <a:xfrm>
            <a:off x="952500" y="2076450"/>
            <a:ext cx="60864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Estimate and write</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：偏差场校正、空间标准化和分割</a:t>
            </a:r>
          </a:p>
        </p:txBody>
      </p:sp>
      <p:sp>
        <p:nvSpPr>
          <p:cNvPr id="6" name="文本框 5"/>
          <p:cNvSpPr txBox="1"/>
          <p:nvPr/>
        </p:nvSpPr>
        <p:spPr>
          <a:xfrm>
            <a:off x="952500" y="2628899"/>
            <a:ext cx="526732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Native space: Yes</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（输出分割图像）</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Normalized: Yes</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（输出空间标准化图像）</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Modulated: SPM8 default</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（对仿射和非线性变换的图像进行调制）</a:t>
            </a:r>
          </a:p>
        </p:txBody>
      </p:sp>
      <p:pic>
        <p:nvPicPr>
          <p:cNvPr id="7" name="图片 6"/>
          <p:cNvPicPr>
            <a:picLocks noChangeAspect="1"/>
          </p:cNvPicPr>
          <p:nvPr/>
        </p:nvPicPr>
        <p:blipFill>
          <a:blip r:embed="rId5"/>
          <a:stretch>
            <a:fillRect/>
          </a:stretch>
        </p:blipFill>
        <p:spPr>
          <a:xfrm>
            <a:off x="7613745" y="2753535"/>
            <a:ext cx="3670110" cy="951058"/>
          </a:xfrm>
          <a:prstGeom prst="rect">
            <a:avLst/>
          </a:prstGeom>
        </p:spPr>
      </p:pic>
      <p:pic>
        <p:nvPicPr>
          <p:cNvPr id="3" nam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53650" y="5334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19000">
        <p:fade/>
      </p:transition>
    </mc:Choice>
    <mc:Fallback xmlns="">
      <p:transition spd="med" advTm="1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预处理</a:t>
            </a:r>
          </a:p>
        </p:txBody>
      </p:sp>
      <p:pic>
        <p:nvPicPr>
          <p:cNvPr id="3" name="图片 2"/>
          <p:cNvPicPr>
            <a:picLocks noChangeAspect="1"/>
          </p:cNvPicPr>
          <p:nvPr/>
        </p:nvPicPr>
        <p:blipFill>
          <a:blip r:embed="rId5"/>
          <a:stretch>
            <a:fillRect/>
          </a:stretch>
        </p:blipFill>
        <p:spPr>
          <a:xfrm>
            <a:off x="6849129" y="161268"/>
            <a:ext cx="4139467" cy="6535463"/>
          </a:xfrm>
          <a:prstGeom prst="rect">
            <a:avLst/>
          </a:prstGeom>
        </p:spPr>
      </p:pic>
      <p:pic>
        <p:nvPicPr>
          <p:cNvPr id="4"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48925" y="574454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预处理</a:t>
            </a:r>
          </a:p>
        </p:txBody>
      </p:sp>
      <p:sp>
        <p:nvSpPr>
          <p:cNvPr id="4" name="文本框 3"/>
          <p:cNvSpPr txBox="1"/>
          <p:nvPr/>
        </p:nvSpPr>
        <p:spPr>
          <a:xfrm>
            <a:off x="1390650" y="1933575"/>
            <a:ext cx="36861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Smooth</a:t>
            </a:r>
            <a:r>
              <a:rPr kumimoji="0" lang="zh-CN" altLang="en-US" sz="1800" b="0" i="0" u="none" strike="noStrike" kern="1200" cap="none" spc="0" normalizeH="0" baseline="0" noProof="0" dirty="0">
                <a:ln>
                  <a:noFill/>
                </a:ln>
                <a:solidFill>
                  <a:srgbClr val="2D2E2D"/>
                </a:solidFill>
                <a:effectLst/>
                <a:uLnTx/>
                <a:uFillTx/>
                <a:latin typeface="微软雅黑" panose="020B0503020204020204" pitchFamily="34" charset="-122"/>
                <a:ea typeface="微软雅黑" panose="020B0503020204020204" pitchFamily="34" charset="-122"/>
              </a:rPr>
              <a:t>：平滑处理</a:t>
            </a:r>
          </a:p>
        </p:txBody>
      </p:sp>
      <p:pic>
        <p:nvPicPr>
          <p:cNvPr id="5" name="图片 4"/>
          <p:cNvPicPr>
            <a:picLocks noChangeAspect="1"/>
          </p:cNvPicPr>
          <p:nvPr/>
        </p:nvPicPr>
        <p:blipFill rotWithShape="1">
          <a:blip r:embed="rId5"/>
          <a:srcRect r="35402"/>
          <a:stretch>
            <a:fillRect/>
          </a:stretch>
        </p:blipFill>
        <p:spPr>
          <a:xfrm>
            <a:off x="7682275" y="-9525"/>
            <a:ext cx="3119075" cy="3542083"/>
          </a:xfrm>
          <a:prstGeom prst="rect">
            <a:avLst/>
          </a:prstGeom>
        </p:spPr>
      </p:pic>
      <p:pic>
        <p:nvPicPr>
          <p:cNvPr id="6" name="图片 5"/>
          <p:cNvPicPr>
            <a:picLocks noChangeAspect="1"/>
          </p:cNvPicPr>
          <p:nvPr/>
        </p:nvPicPr>
        <p:blipFill>
          <a:blip r:embed="rId6"/>
          <a:stretch>
            <a:fillRect/>
          </a:stretch>
        </p:blipFill>
        <p:spPr>
          <a:xfrm>
            <a:off x="7682275" y="3600450"/>
            <a:ext cx="3119075" cy="3210238"/>
          </a:xfrm>
          <a:prstGeom prst="rect">
            <a:avLst/>
          </a:prstGeom>
        </p:spPr>
      </p:pic>
      <p:pic>
        <p:nvPicPr>
          <p:cNvPr id="7" nam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2886" y="5417457"/>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5|4.5|4.5|1.9|8|6.1|12.5"/>
</p:tagLst>
</file>

<file path=ppt/tags/tag10.xml><?xml version="1.0" encoding="utf-8"?>
<p:tagLst xmlns:a="http://schemas.openxmlformats.org/drawingml/2006/main" xmlns:r="http://schemas.openxmlformats.org/officeDocument/2006/relationships" xmlns:p="http://schemas.openxmlformats.org/presentationml/2006/main">
  <p:tag name="KSO_WM_UNIT_TABLE_BEAUTIFY" val="smartTable{4d65541f-cd10-485d-87e4-14e7248ccfed}"/>
  <p:tag name="TABLE_SKINIDX" val="1"/>
  <p:tag name="TABLE_ENCOLOR" val="#FFFFFF"/>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082d79e2-3962-452e-9afa-92c5c1c9d98a}"/>
  <p:tag name="TABLE_SKINIDX" val="1"/>
  <p:tag name="TABLE_ENCOLOR" val="#FFFFFF"/>
</p:tagLst>
</file>

<file path=ppt/tags/tag12.xml><?xml version="1.0" encoding="utf-8"?>
<p:tagLst xmlns:a="http://schemas.openxmlformats.org/drawingml/2006/main" xmlns:r="http://schemas.openxmlformats.org/officeDocument/2006/relationships" xmlns:p="http://schemas.openxmlformats.org/presentationml/2006/main">
  <p:tag name="TIMING" val="|1.7|4.4|7.2|15.2|5.5|3|0.5"/>
</p:tagLst>
</file>

<file path=ppt/tags/tag2.xml><?xml version="1.0" encoding="utf-8"?>
<p:tagLst xmlns:a="http://schemas.openxmlformats.org/drawingml/2006/main" xmlns:r="http://schemas.openxmlformats.org/officeDocument/2006/relationships" xmlns:p="http://schemas.openxmlformats.org/presentationml/2006/main">
  <p:tag name="TIMING" val="|5.8|3|1.5|2.3|10.8|1.9|3.8|1.2|4.4"/>
</p:tagLst>
</file>

<file path=ppt/tags/tag3.xml><?xml version="1.0" encoding="utf-8"?>
<p:tagLst xmlns:a="http://schemas.openxmlformats.org/drawingml/2006/main" xmlns:r="http://schemas.openxmlformats.org/officeDocument/2006/relationships" xmlns:p="http://schemas.openxmlformats.org/presentationml/2006/main">
  <p:tag name="TIMING" val="|1.1|3.4|2.7|2.9|2.3|1.8|5.4|4.9"/>
</p:tagLst>
</file>

<file path=ppt/tags/tag4.xml><?xml version="1.0" encoding="utf-8"?>
<p:tagLst xmlns:a="http://schemas.openxmlformats.org/drawingml/2006/main" xmlns:r="http://schemas.openxmlformats.org/officeDocument/2006/relationships" xmlns:p="http://schemas.openxmlformats.org/presentationml/2006/main">
  <p:tag name="TIMING" val="|0.8|5.2|1.9|4|6.7|3.3|3.6|3.9|17.3"/>
</p:tagLst>
</file>

<file path=ppt/tags/tag5.xml><?xml version="1.0" encoding="utf-8"?>
<p:tagLst xmlns:a="http://schemas.openxmlformats.org/drawingml/2006/main" xmlns:r="http://schemas.openxmlformats.org/officeDocument/2006/relationships" xmlns:p="http://schemas.openxmlformats.org/presentationml/2006/main">
  <p:tag name="TIMING" val="|2.8|9.1|3.6|4.2|3.5|0.7|1.2"/>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c51b95a8-8af2-4b01-a50c-1c51260f8f5b}"/>
</p:tagLst>
</file>

<file path=ppt/tags/tag7.xml><?xml version="1.0" encoding="utf-8"?>
<p:tagLst xmlns:a="http://schemas.openxmlformats.org/drawingml/2006/main" xmlns:r="http://schemas.openxmlformats.org/officeDocument/2006/relationships" xmlns:p="http://schemas.openxmlformats.org/presentationml/2006/main">
  <p:tag name="TIMING" val="|0.5|0.2|1.8|0.3|4.2|0.1|5.2|0.5|1.3"/>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089e8b50-3822-4828-b872-2e20871a6926}"/>
  <p:tag name="TABLE_SKINIDX" val="1"/>
  <p:tag name="TABLE_ENCOLOR" val="#FFFFFF"/>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a8d887d9-1254-4f65-9332-e4520ef772b3}"/>
  <p:tag name="TABLE_SKINIDX" val="1"/>
  <p:tag name="TABLE_ENCOLOR" val="#FFFFF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菱形网格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菱形网格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7073</Words>
  <Application>Microsoft Office PowerPoint</Application>
  <PresentationFormat>Widescreen</PresentationFormat>
  <Paragraphs>412</Paragraphs>
  <Slides>53</Slides>
  <Notes>48</Notes>
  <HiddenSlides>0</HiddenSlides>
  <MMClips>53</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53</vt:i4>
      </vt:variant>
    </vt:vector>
  </HeadingPairs>
  <TitlesOfParts>
    <vt:vector size="66" baseType="lpstr">
      <vt:lpstr>Adobe 宋体 Std L</vt:lpstr>
      <vt:lpstr>宋体</vt:lpstr>
      <vt:lpstr>微软雅黑</vt:lpstr>
      <vt:lpstr>等线</vt:lpstr>
      <vt:lpstr>等线 Light</vt:lpstr>
      <vt:lpstr>Arial</vt:lpstr>
      <vt:lpstr>Calibri</vt:lpstr>
      <vt:lpstr>Times New Roman</vt:lpstr>
      <vt:lpstr>Wingdings</vt:lpstr>
      <vt:lpstr>Office 主题</vt:lpstr>
      <vt:lpstr>2_菱形网格 16x9</vt:lpstr>
      <vt:lpstr>菱形网格 16x9</vt:lpstr>
      <vt:lpstr>Equation.KSEE3</vt:lpstr>
      <vt:lpstr>基于多模态神经影像分析的阿尔茨海默氏病病变特征提取及分类</vt:lpstr>
      <vt:lpstr>研究方案</vt:lpstr>
      <vt:lpstr>PowerPoint Presentation</vt:lpstr>
      <vt:lpstr>sMRI预处理&amp;特征提取</vt:lpstr>
      <vt:lpstr>预处理</vt:lpstr>
      <vt:lpstr>预处理</vt:lpstr>
      <vt:lpstr>预处理</vt:lpstr>
      <vt:lpstr>预处理</vt:lpstr>
      <vt:lpstr>预处理</vt:lpstr>
      <vt:lpstr>特征提取</vt:lpstr>
      <vt:lpstr>sMRI 统计分析</vt:lpstr>
      <vt:lpstr>sMRI统计分析-双样本t检验</vt:lpstr>
      <vt:lpstr>sMRI统计分析-双样本t检验</vt:lpstr>
      <vt:lpstr>sMRI统计分析-双样本t检验</vt:lpstr>
      <vt:lpstr>sMRI统计分析-双样本t检验</vt:lpstr>
      <vt:lpstr>sMRI统计分析-独立样本t检验</vt:lpstr>
      <vt:lpstr>sMRI统计分析-相关性分析</vt:lpstr>
      <vt:lpstr>sMRI统计分析-部分结果展示</vt:lpstr>
      <vt:lpstr>fMRI预处理</vt:lpstr>
      <vt:lpstr>预处理过程</vt:lpstr>
      <vt:lpstr>预处理过程-SPM</vt:lpstr>
      <vt:lpstr>预处理过程-DPARSF</vt:lpstr>
      <vt:lpstr>预处理过程-DPARSF</vt:lpstr>
      <vt:lpstr>fMRI特征提取</vt:lpstr>
      <vt:lpstr>特征提取-DPARSF</vt:lpstr>
      <vt:lpstr>特征提取-功能性脑网络-边特征</vt:lpstr>
      <vt:lpstr>特征提取-功能性脑网络-节点特征</vt:lpstr>
      <vt:lpstr>fMRI统计分析</vt:lpstr>
      <vt:lpstr>质量控制（QC）</vt:lpstr>
      <vt:lpstr>统计分析过程</vt:lpstr>
      <vt:lpstr>结果展示</vt:lpstr>
      <vt:lpstr>fMRI分类器构建及验证</vt:lpstr>
      <vt:lpstr>实验一：整体规划</vt:lpstr>
      <vt:lpstr>实验一：特征降维——PCA</vt:lpstr>
      <vt:lpstr>实验一：特征降维——基于体素的特征选择</vt:lpstr>
      <vt:lpstr>实验一：特征降维——基于体素的特征选择</vt:lpstr>
      <vt:lpstr>实验一：特征降维——基于体素的特征选择</vt:lpstr>
      <vt:lpstr>实验一：分类结果</vt:lpstr>
      <vt:lpstr>实验二：使用FC构建特征向量</vt:lpstr>
      <vt:lpstr>实验二：使用FC构建特征向量</vt:lpstr>
      <vt:lpstr>sMRI 分类实验</vt:lpstr>
      <vt:lpstr>sMRI分类实验-数据导入</vt:lpstr>
      <vt:lpstr>sMRI分类实验-相关设置</vt:lpstr>
      <vt:lpstr>sMRI分类实验-留一法处理</vt:lpstr>
      <vt:lpstr>sMRI分类实验-留一法结果</vt:lpstr>
      <vt:lpstr>sMRI分类实验-结论</vt:lpstr>
      <vt:lpstr>讨论与结论</vt:lpstr>
      <vt:lpstr>对预处理的讨论</vt:lpstr>
      <vt:lpstr>对特征提取和分类的讨论</vt:lpstr>
      <vt:lpstr>对特征提取和分类的讨论</vt:lpstr>
      <vt:lpstr>结论</vt:lpstr>
      <vt:lpstr>项目分工</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基于多模态神经影像分析的阿尔茨海默氏病病变特征提取及分类</dc:title>
  <dc:creator>jiachen tu</dc:creator>
  <cp:lastModifiedBy>Hu Chaoyi</cp:lastModifiedBy>
  <cp:revision>22</cp:revision>
  <dcterms:created xsi:type="dcterms:W3CDTF">2020-06-28T02:08:00Z</dcterms:created>
  <dcterms:modified xsi:type="dcterms:W3CDTF">2020-11-24T02:29:12Z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